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8"/>
  </p:notesMasterIdLst>
  <p:sldIdLst>
    <p:sldId id="336" r:id="rId2"/>
    <p:sldId id="337" r:id="rId3"/>
    <p:sldId id="335" r:id="rId4"/>
    <p:sldId id="279" r:id="rId5"/>
    <p:sldId id="276" r:id="rId6"/>
    <p:sldId id="298" r:id="rId7"/>
    <p:sldId id="338" r:id="rId8"/>
    <p:sldId id="339" r:id="rId9"/>
    <p:sldId id="340" r:id="rId10"/>
    <p:sldId id="327" r:id="rId11"/>
    <p:sldId id="341" r:id="rId12"/>
    <p:sldId id="325" r:id="rId13"/>
    <p:sldId id="313" r:id="rId14"/>
    <p:sldId id="314" r:id="rId15"/>
    <p:sldId id="333"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669900"/>
    <a:srgbClr val="EF4B66"/>
    <a:srgbClr val="FFFFFF"/>
    <a:srgbClr val="7192A9"/>
    <a:srgbClr val="00CCCB"/>
    <a:srgbClr val="00EEE8"/>
    <a:srgbClr val="FBCDCD"/>
    <a:srgbClr val="F7A5A5"/>
    <a:srgbClr val="F37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0"/>
  </p:normalViewPr>
  <p:slideViewPr>
    <p:cSldViewPr snapToGrid="0" showGuides="1">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52AF2F91-6C79-4775-9E01-5F8EDCA63F89}" type="slidenum">
              <a:rPr lang="en-US" smtClean="0"/>
              <a:t>‹#›</a:t>
            </a:fld>
            <a:endParaRPr lang="en-US"/>
          </a:p>
        </p:txBody>
      </p:sp>
    </p:spTree>
    <p:extLst>
      <p:ext uri="{BB962C8B-B14F-4D97-AF65-F5344CB8AC3E}">
        <p14:creationId xmlns:p14="http://schemas.microsoft.com/office/powerpoint/2010/main" val="385732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9045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6517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762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3B526A92-8AAF-4BF0-85FE-B336BF0F8D2D}" type="datetimeFigureOut">
              <a:rPr lang="en-US" smtClean="0"/>
              <a:t>15/9/2023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2AF2F91-6C79-4775-9E01-5F8EDCA63F89}" type="slidenum">
              <a:rPr lang="en-US" smtClean="0"/>
              <a:t>‹#›</a:t>
            </a:fld>
            <a:endParaRPr lang="en-US"/>
          </a:p>
        </p:txBody>
      </p:sp>
    </p:spTree>
    <p:extLst>
      <p:ext uri="{BB962C8B-B14F-4D97-AF65-F5344CB8AC3E}">
        <p14:creationId xmlns:p14="http://schemas.microsoft.com/office/powerpoint/2010/main" val="29908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537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183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202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0874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15/9/2023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5796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15/9/2023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017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52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526A92-8AAF-4BF0-85FE-B336BF0F8D2D}" type="datetimeFigureOut">
              <a:rPr lang="en-US" smtClean="0"/>
              <a:t>15/9/2023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2937163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4.wav"/><Relationship Id="rId7"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5" Type="http://schemas.microsoft.com/office/2007/relationships/media" Target="../media/media5.wav"/><Relationship Id="rId4" Type="http://schemas.openxmlformats.org/officeDocument/2006/relationships/audio" Target="../media/media4.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2" y="0"/>
            <a:ext cx="120996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625" y="1289304"/>
            <a:ext cx="9753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930" t="18036" r="15012" b="18522"/>
          <a:stretch/>
        </p:blipFill>
        <p:spPr>
          <a:xfrm>
            <a:off x="10991768" y="5793904"/>
            <a:ext cx="1061190" cy="103599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4244" t="45252" r="58849" b="15286"/>
          <a:stretch/>
        </p:blipFill>
        <p:spPr>
          <a:xfrm>
            <a:off x="4692072" y="3258325"/>
            <a:ext cx="2022764" cy="2706255"/>
          </a:xfrm>
          <a:prstGeom prst="rect">
            <a:avLst/>
          </a:prstGeom>
        </p:spPr>
      </p:pic>
    </p:spTree>
    <p:extLst>
      <p:ext uri="{BB962C8B-B14F-4D97-AF65-F5344CB8AC3E}">
        <p14:creationId xmlns:p14="http://schemas.microsoft.com/office/powerpoint/2010/main" val="777377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72636" y="721097"/>
            <a:ext cx="5813420" cy="523220"/>
          </a:xfrm>
          <a:prstGeom prst="rect">
            <a:avLst/>
          </a:prstGeom>
          <a:noFill/>
          <a:effectLst/>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Work in pairs. Answer the question.</a:t>
            </a:r>
          </a:p>
        </p:txBody>
      </p:sp>
      <p:sp>
        <p:nvSpPr>
          <p:cNvPr id="16" name="Rounded Rectangle 15"/>
          <p:cNvSpPr/>
          <p:nvPr/>
        </p:nvSpPr>
        <p:spPr>
          <a:xfrm>
            <a:off x="605643" y="7335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58428" y="6308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3" name="TextBox 12">
            <a:extLst>
              <a:ext uri="{FF2B5EF4-FFF2-40B4-BE49-F238E27FC236}">
                <a16:creationId xmlns:a16="http://schemas.microsoft.com/office/drawing/2014/main" id="{9B09113C-6811-4D4C-801A-3BE3BA0400AE}"/>
              </a:ext>
            </a:extLst>
          </p:cNvPr>
          <p:cNvSpPr txBox="1"/>
          <p:nvPr/>
        </p:nvSpPr>
        <p:spPr>
          <a:xfrm>
            <a:off x="350982" y="5309783"/>
            <a:ext cx="3040057" cy="1200329"/>
          </a:xfrm>
          <a:prstGeom prst="rect">
            <a:avLst/>
          </a:prstGeom>
          <a:noFill/>
        </p:spPr>
        <p:txBody>
          <a:bodyPr wrap="square">
            <a:spAutoFit/>
          </a:bodyPr>
          <a:lstStyle/>
          <a:p>
            <a:pPr algn="ctr"/>
            <a:r>
              <a:rPr lang="en-US" sz="3600" b="1" i="0" dirty="0">
                <a:solidFill>
                  <a:schemeClr val="accent2">
                    <a:lumMod val="75000"/>
                  </a:schemeClr>
                </a:solidFill>
                <a:effectLst/>
                <a:latin typeface="MyriadPro-Regular"/>
              </a:rPr>
              <a:t>doing origami</a:t>
            </a:r>
            <a:endParaRPr lang="en-US" sz="3600" b="1" dirty="0">
              <a:solidFill>
                <a:schemeClr val="accent2">
                  <a:lumMod val="75000"/>
                </a:schemeClr>
              </a:solidFill>
            </a:endParaRPr>
          </a:p>
        </p:txBody>
      </p:sp>
      <p:sp>
        <p:nvSpPr>
          <p:cNvPr id="15" name="TextBox 14">
            <a:extLst>
              <a:ext uri="{FF2B5EF4-FFF2-40B4-BE49-F238E27FC236}">
                <a16:creationId xmlns:a16="http://schemas.microsoft.com/office/drawing/2014/main" id="{3EAD3E47-F80D-4E54-B17D-04899A65DC9D}"/>
              </a:ext>
            </a:extLst>
          </p:cNvPr>
          <p:cNvSpPr txBox="1"/>
          <p:nvPr/>
        </p:nvSpPr>
        <p:spPr>
          <a:xfrm>
            <a:off x="4510040" y="5309782"/>
            <a:ext cx="3020328" cy="1200329"/>
          </a:xfrm>
          <a:prstGeom prst="rect">
            <a:avLst/>
          </a:prstGeom>
          <a:noFill/>
        </p:spPr>
        <p:txBody>
          <a:bodyPr wrap="square">
            <a:spAutoFit/>
          </a:bodyPr>
          <a:lstStyle/>
          <a:p>
            <a:pPr algn="ctr"/>
            <a:r>
              <a:rPr lang="en-US" sz="3600" b="1" dirty="0">
                <a:solidFill>
                  <a:schemeClr val="accent2">
                    <a:lumMod val="75000"/>
                  </a:schemeClr>
                </a:solidFill>
                <a:latin typeface="MyriadPro-Regular"/>
              </a:rPr>
              <a:t>playing badminton</a:t>
            </a:r>
          </a:p>
        </p:txBody>
      </p:sp>
      <p:sp>
        <p:nvSpPr>
          <p:cNvPr id="4" name="Rounded Rectangle 3">
            <a:extLst>
              <a:ext uri="{FF2B5EF4-FFF2-40B4-BE49-F238E27FC236}">
                <a16:creationId xmlns:a16="http://schemas.microsoft.com/office/drawing/2014/main" id="{C1D93809-A49B-0E65-96FD-B9F18CB3CBAD}"/>
              </a:ext>
            </a:extLst>
          </p:cNvPr>
          <p:cNvSpPr/>
          <p:nvPr/>
        </p:nvSpPr>
        <p:spPr>
          <a:xfrm>
            <a:off x="1055463" y="1412015"/>
            <a:ext cx="9305357" cy="5412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b="1" i="1" dirty="0">
                <a:solidFill>
                  <a:srgbClr val="0070C0"/>
                </a:solidFill>
                <a:effectLst/>
              </a:rPr>
              <a:t>What is the activity in each picture?</a:t>
            </a:r>
            <a:endParaRPr lang="en-US" sz="3600" dirty="0">
              <a:solidFill>
                <a:srgbClr val="0070C0"/>
              </a:solidFill>
              <a:effectLst/>
              <a:highlight>
                <a:srgbClr val="FFFF00"/>
              </a:highlight>
            </a:endParaRPr>
          </a:p>
        </p:txBody>
      </p:sp>
      <p:pic>
        <p:nvPicPr>
          <p:cNvPr id="3078" name="Picture 6" descr="Little boy folding paper and making origami toys 5161885 Vector Art at  Vecteezy">
            <a:extLst>
              <a:ext uri="{FF2B5EF4-FFF2-40B4-BE49-F238E27FC236}">
                <a16:creationId xmlns:a16="http://schemas.microsoft.com/office/drawing/2014/main" id="{876E5DC8-612D-AD84-B05B-F568B25AB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82" y="2166276"/>
            <a:ext cx="3581763" cy="28135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0" r="1526" b="14145"/>
          <a:stretch/>
        </p:blipFill>
        <p:spPr bwMode="auto">
          <a:xfrm>
            <a:off x="4079345" y="2287008"/>
            <a:ext cx="4203008" cy="269278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te snowboarder cartoon">
            <a:extLst>
              <a:ext uri="{FF2B5EF4-FFF2-40B4-BE49-F238E27FC236}">
                <a16:creationId xmlns:a16="http://schemas.microsoft.com/office/drawing/2014/main" id="{D1F8DB78-A57F-DB9E-28F9-9ED8B2950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953" y="2166276"/>
            <a:ext cx="3618192" cy="28899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E5BAA5-38B5-4792-C634-9EFFB65305DD}"/>
              </a:ext>
            </a:extLst>
          </p:cNvPr>
          <p:cNvSpPr txBox="1"/>
          <p:nvPr/>
        </p:nvSpPr>
        <p:spPr>
          <a:xfrm>
            <a:off x="8428953" y="5586780"/>
            <a:ext cx="3390318" cy="646331"/>
          </a:xfrm>
          <a:prstGeom prst="rect">
            <a:avLst/>
          </a:prstGeom>
          <a:noFill/>
        </p:spPr>
        <p:txBody>
          <a:bodyPr wrap="square">
            <a:spAutoFit/>
          </a:bodyPr>
          <a:lstStyle/>
          <a:p>
            <a:pPr algn="ctr"/>
            <a:r>
              <a:rPr lang="en-US" sz="3600" b="1" dirty="0">
                <a:solidFill>
                  <a:schemeClr val="accent2">
                    <a:lumMod val="75000"/>
                  </a:schemeClr>
                </a:solidFill>
                <a:latin typeface="MyriadPro-Regular"/>
              </a:rPr>
              <a:t>snowboarding</a:t>
            </a:r>
          </a:p>
        </p:txBody>
      </p:sp>
      <p:sp>
        <p:nvSpPr>
          <p:cNvPr id="2" name="Rectangle 1"/>
          <p:cNvSpPr/>
          <p:nvPr/>
        </p:nvSpPr>
        <p:spPr>
          <a:xfrm>
            <a:off x="3092376" y="186182"/>
            <a:ext cx="6176947" cy="461665"/>
          </a:xfrm>
          <a:prstGeom prst="rect">
            <a:avLst/>
          </a:prstGeom>
        </p:spPr>
        <p:txBody>
          <a:bodyPr wrap="none">
            <a:spAutoFit/>
          </a:bodyPr>
          <a:lstStyle/>
          <a:p>
            <a:r>
              <a:rPr lang="en-US" sz="2400" b="1" dirty="0">
                <a:solidFill>
                  <a:srgbClr val="FF6600"/>
                </a:solidFill>
                <a:latin typeface="OpenSansBold"/>
              </a:rPr>
              <a:t>Teens’ leisure activities around the world</a:t>
            </a:r>
            <a:endParaRPr lang="en-US" sz="2400" dirty="0"/>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5" name="Rounded Rectangle 4"/>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Rectangle 6"/>
          <p:cNvSpPr/>
          <p:nvPr/>
        </p:nvSpPr>
        <p:spPr>
          <a:xfrm>
            <a:off x="869000" y="1471689"/>
            <a:ext cx="9827492" cy="4524315"/>
          </a:xfrm>
          <a:prstGeom prst="rect">
            <a:avLst/>
          </a:prstGeom>
        </p:spPr>
        <p:txBody>
          <a:bodyPr wrap="square">
            <a:spAutoFit/>
          </a:bodyPr>
          <a:lstStyle/>
          <a:p>
            <a:pPr algn="just"/>
            <a:r>
              <a:rPr lang="en-US" sz="2400" b="1" dirty="0">
                <a:solidFill>
                  <a:srgbClr val="C00000"/>
                </a:solidFill>
                <a:latin typeface="OpenSans"/>
              </a:rPr>
              <a:t>Sakura (Kyoto, Japan):</a:t>
            </a:r>
            <a:r>
              <a:rPr lang="en-US" sz="2400" dirty="0">
                <a:solidFill>
                  <a:srgbClr val="000000"/>
                </a:solidFill>
                <a:latin typeface="OpenSans"/>
              </a:rPr>
              <a:t> Origami is the art of paper folding. I love doing it on my own in my free time. With just some sheets of paper, I can create almost anything: flowers, birds, or fans. Doing origami helps me to relax.</a:t>
            </a:r>
          </a:p>
          <a:p>
            <a:pPr algn="just"/>
            <a:r>
              <a:rPr lang="en-US" sz="2400" b="1" dirty="0">
                <a:solidFill>
                  <a:srgbClr val="C00000"/>
                </a:solidFill>
                <a:latin typeface="OpenSans"/>
              </a:rPr>
              <a:t>Eric (St. </a:t>
            </a:r>
            <a:r>
              <a:rPr lang="en-US" sz="2400" b="1" dirty="0" err="1">
                <a:solidFill>
                  <a:srgbClr val="C00000"/>
                </a:solidFill>
                <a:latin typeface="OpenSans"/>
              </a:rPr>
              <a:t>Gallen</a:t>
            </a:r>
            <a:r>
              <a:rPr lang="en-US" sz="2400" b="1" dirty="0">
                <a:solidFill>
                  <a:srgbClr val="C00000"/>
                </a:solidFill>
                <a:latin typeface="OpenSans"/>
              </a:rPr>
              <a:t>, Switzerland):</a:t>
            </a:r>
            <a:r>
              <a:rPr lang="en-US" sz="2400" dirty="0">
                <a:solidFill>
                  <a:srgbClr val="000000"/>
                </a:solidFill>
                <a:latin typeface="OpenSans"/>
              </a:rPr>
              <a:t> My hometown has some famous ski resorts. I'm into snowboarding and usually go to a nearby ski resort with my parents at weekends. Snowboarding improves my overall health and balance.</a:t>
            </a:r>
          </a:p>
          <a:p>
            <a:pPr algn="just"/>
            <a:r>
              <a:rPr lang="en-US" sz="2400" b="1" dirty="0">
                <a:solidFill>
                  <a:srgbClr val="C00000"/>
                </a:solidFill>
                <a:latin typeface="OpenSans"/>
              </a:rPr>
              <a:t>Lan (</a:t>
            </a:r>
            <a:r>
              <a:rPr lang="en-US" sz="2400" b="1" dirty="0" err="1">
                <a:solidFill>
                  <a:srgbClr val="C00000"/>
                </a:solidFill>
                <a:latin typeface="OpenSans"/>
              </a:rPr>
              <a:t>Quang</a:t>
            </a:r>
            <a:r>
              <a:rPr lang="en-US" sz="2400" b="1" dirty="0">
                <a:solidFill>
                  <a:srgbClr val="C00000"/>
                </a:solidFill>
                <a:latin typeface="OpenSans"/>
              </a:rPr>
              <a:t> </a:t>
            </a:r>
            <a:r>
              <a:rPr lang="en-US" sz="2400" b="1" dirty="0" err="1">
                <a:solidFill>
                  <a:srgbClr val="C00000"/>
                </a:solidFill>
                <a:latin typeface="OpenSans"/>
              </a:rPr>
              <a:t>Binh</a:t>
            </a:r>
            <a:r>
              <a:rPr lang="en-US" sz="2400" b="1" dirty="0">
                <a:solidFill>
                  <a:srgbClr val="C00000"/>
                </a:solidFill>
                <a:latin typeface="OpenSans"/>
              </a:rPr>
              <a:t>, Viet Nam):</a:t>
            </a:r>
            <a:r>
              <a:rPr lang="en-US" sz="2400" dirty="0">
                <a:solidFill>
                  <a:srgbClr val="C00000"/>
                </a:solidFill>
                <a:latin typeface="OpenSans"/>
              </a:rPr>
              <a:t> </a:t>
            </a:r>
            <a:r>
              <a:rPr lang="en-US" sz="2400" dirty="0">
                <a:solidFill>
                  <a:srgbClr val="000000"/>
                </a:solidFill>
                <a:latin typeface="OpenSans"/>
              </a:rPr>
              <a:t>I'm keen on playing sport, especially badminton. My best friend lives next door, so we play badminton almost every afternoon. It’s an easy sport, and it also improves my muscle strength and helps reduce stress</a:t>
            </a:r>
            <a:r>
              <a:rPr lang="en-US" sz="2400" dirty="0" smtClean="0">
                <a:solidFill>
                  <a:srgbClr val="000000"/>
                </a:solidFill>
                <a:latin typeface="OpenSans"/>
              </a:rPr>
              <a:t>.</a:t>
            </a:r>
            <a:endParaRPr lang="en-US" sz="2400" dirty="0">
              <a:solidFill>
                <a:srgbClr val="000000"/>
              </a:solidFill>
              <a:latin typeface="OpenSans"/>
            </a:endParaRPr>
          </a:p>
        </p:txBody>
      </p:sp>
      <p:pic>
        <p:nvPicPr>
          <p:cNvPr id="8" name="1928c586-7dde-47be-8541-0565fd8873a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9180" y="1471689"/>
            <a:ext cx="487363" cy="487363"/>
          </a:xfrm>
          <a:prstGeom prst="rect">
            <a:avLst/>
          </a:prstGeom>
        </p:spPr>
      </p:pic>
      <p:pic>
        <p:nvPicPr>
          <p:cNvPr id="9" name="3035a76b-29d0-492d-a215-13b4a6fbfc0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19179" y="2972089"/>
            <a:ext cx="487363" cy="487363"/>
          </a:xfrm>
          <a:prstGeom prst="rect">
            <a:avLst/>
          </a:prstGeom>
        </p:spPr>
      </p:pic>
      <p:pic>
        <p:nvPicPr>
          <p:cNvPr id="11" name="0b57d225-9e40-4434-8f7e-1f44ce4c55e9">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59089" y="4472489"/>
            <a:ext cx="487363" cy="487363"/>
          </a:xfrm>
          <a:prstGeom prst="rect">
            <a:avLst/>
          </a:prstGeom>
        </p:spPr>
      </p:pic>
    </p:spTree>
    <p:extLst>
      <p:ext uri="{BB962C8B-B14F-4D97-AF65-F5344CB8AC3E}">
        <p14:creationId xmlns:p14="http://schemas.microsoft.com/office/powerpoint/2010/main" val="3662676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60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325"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2" name="Table 2">
            <a:extLst>
              <a:ext uri="{FF2B5EF4-FFF2-40B4-BE49-F238E27FC236}">
                <a16:creationId xmlns:a16="http://schemas.microsoft.com/office/drawing/2014/main" id="{6288EA39-6396-460B-8021-80CBB9057169}"/>
              </a:ext>
            </a:extLst>
          </p:cNvPr>
          <p:cNvGraphicFramePr>
            <a:graphicFrameLocks noGrp="1"/>
          </p:cNvGraphicFramePr>
          <p:nvPr>
            <p:extLst>
              <p:ext uri="{D42A27DB-BD31-4B8C-83A1-F6EECF244321}">
                <p14:modId xmlns:p14="http://schemas.microsoft.com/office/powerpoint/2010/main" val="706215299"/>
              </p:ext>
            </p:extLst>
          </p:nvPr>
        </p:nvGraphicFramePr>
        <p:xfrm>
          <a:off x="203199" y="1423119"/>
          <a:ext cx="11693236" cy="4114081"/>
        </p:xfrm>
        <a:graphic>
          <a:graphicData uri="http://schemas.openxmlformats.org/drawingml/2006/table">
            <a:tbl>
              <a:tblPr firstRow="1" bandRow="1">
                <a:tableStyleId>{21E4AEA4-8DFA-4A89-87EB-49C32662AFE0}</a:tableStyleId>
              </a:tblPr>
              <a:tblGrid>
                <a:gridCol w="1291136">
                  <a:extLst>
                    <a:ext uri="{9D8B030D-6E8A-4147-A177-3AD203B41FA5}">
                      <a16:colId xmlns:a16="http://schemas.microsoft.com/office/drawing/2014/main" val="3125397952"/>
                    </a:ext>
                  </a:extLst>
                </a:gridCol>
                <a:gridCol w="1837915">
                  <a:extLst>
                    <a:ext uri="{9D8B030D-6E8A-4147-A177-3AD203B41FA5}">
                      <a16:colId xmlns:a16="http://schemas.microsoft.com/office/drawing/2014/main" val="4094159785"/>
                    </a:ext>
                  </a:extLst>
                </a:gridCol>
                <a:gridCol w="2407990">
                  <a:extLst>
                    <a:ext uri="{9D8B030D-6E8A-4147-A177-3AD203B41FA5}">
                      <a16:colId xmlns:a16="http://schemas.microsoft.com/office/drawing/2014/main" val="1484692665"/>
                    </a:ext>
                  </a:extLst>
                </a:gridCol>
                <a:gridCol w="2415469">
                  <a:extLst>
                    <a:ext uri="{9D8B030D-6E8A-4147-A177-3AD203B41FA5}">
                      <a16:colId xmlns:a16="http://schemas.microsoft.com/office/drawing/2014/main" val="1191546626"/>
                    </a:ext>
                  </a:extLst>
                </a:gridCol>
                <a:gridCol w="3740726">
                  <a:extLst>
                    <a:ext uri="{9D8B030D-6E8A-4147-A177-3AD203B41FA5}">
                      <a16:colId xmlns:a16="http://schemas.microsoft.com/office/drawing/2014/main" val="4216417206"/>
                    </a:ext>
                  </a:extLst>
                </a:gridCol>
              </a:tblGrid>
              <a:tr h="713728">
                <a:tc>
                  <a:txBody>
                    <a:bodyPr/>
                    <a:lstStyle/>
                    <a:p>
                      <a:pPr algn="ctr"/>
                      <a:r>
                        <a:rPr lang="en-US" sz="2400" b="1" dirty="0"/>
                        <a:t>Name </a:t>
                      </a:r>
                    </a:p>
                  </a:txBody>
                  <a:tcPr anchor="ctr">
                    <a:solidFill>
                      <a:schemeClr val="accent5">
                        <a:lumMod val="75000"/>
                      </a:schemeClr>
                    </a:solidFill>
                  </a:tcPr>
                </a:tc>
                <a:tc>
                  <a:txBody>
                    <a:bodyPr/>
                    <a:lstStyle/>
                    <a:p>
                      <a:pPr algn="ctr"/>
                      <a:r>
                        <a:rPr lang="en-US" sz="2400" b="1" dirty="0"/>
                        <a:t>Country </a:t>
                      </a:r>
                    </a:p>
                  </a:txBody>
                  <a:tcPr anchor="ctr">
                    <a:solidFill>
                      <a:schemeClr val="accent5">
                        <a:lumMod val="75000"/>
                      </a:schemeClr>
                    </a:solidFill>
                  </a:tcPr>
                </a:tc>
                <a:tc>
                  <a:txBody>
                    <a:bodyPr/>
                    <a:lstStyle/>
                    <a:p>
                      <a:pPr algn="ctr"/>
                      <a:r>
                        <a:rPr lang="en-US" sz="2400" b="1" dirty="0"/>
                        <a:t>Leisure activity</a:t>
                      </a: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Person / People to do the activity with </a:t>
                      </a:r>
                      <a:endParaRPr lang="en-US" sz="2400" b="1" dirty="0">
                        <a:effectLst/>
                      </a:endParaRP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Benefits of the activity </a:t>
                      </a:r>
                      <a:endParaRPr lang="en-US" sz="2400" b="1" dirty="0">
                        <a:effectLst/>
                      </a:endParaRPr>
                    </a:p>
                  </a:txBody>
                  <a:tcPr anchor="ctr">
                    <a:solidFill>
                      <a:schemeClr val="accent5">
                        <a:lumMod val="75000"/>
                      </a:schemeClr>
                    </a:solidFill>
                  </a:tcPr>
                </a:tc>
                <a:extLst>
                  <a:ext uri="{0D108BD9-81ED-4DB2-BD59-A6C34878D82A}">
                    <a16:rowId xmlns:a16="http://schemas.microsoft.com/office/drawing/2014/main" val="1380751487"/>
                  </a:ext>
                </a:extLst>
              </a:tr>
              <a:tr h="713728">
                <a:tc>
                  <a:txBody>
                    <a:bodyPr/>
                    <a:lstStyle/>
                    <a:p>
                      <a:r>
                        <a:rPr lang="en-US" sz="2400" dirty="0">
                          <a:solidFill>
                            <a:srgbClr val="FF0000"/>
                          </a:solidFill>
                        </a:rPr>
                        <a:t>Sakura</a:t>
                      </a:r>
                    </a:p>
                  </a:txBody>
                  <a:tcPr>
                    <a:solidFill>
                      <a:srgbClr val="FBCDCD"/>
                    </a:solidFill>
                  </a:tcPr>
                </a:tc>
                <a:tc>
                  <a:txBody>
                    <a:bodyPr/>
                    <a:lstStyle/>
                    <a:p>
                      <a:r>
                        <a:rPr lang="en-US" sz="2400" dirty="0"/>
                        <a:t>Japan</a:t>
                      </a:r>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203428060"/>
                  </a:ext>
                </a:extLst>
              </a:tr>
              <a:tr h="913681">
                <a:tc>
                  <a:txBody>
                    <a:bodyPr/>
                    <a:lstStyle/>
                    <a:p>
                      <a:r>
                        <a:rPr lang="en-US" sz="2400" dirty="0">
                          <a:solidFill>
                            <a:srgbClr val="FF0000"/>
                          </a:solidFill>
                        </a:rPr>
                        <a:t>Eric </a:t>
                      </a:r>
                    </a:p>
                  </a:txBody>
                  <a:tcPr>
                    <a:solidFill>
                      <a:srgbClr val="FBCDCD"/>
                    </a:solidFill>
                  </a:tcPr>
                </a:tc>
                <a:tc>
                  <a:txBody>
                    <a:bodyPr/>
                    <a:lstStyle/>
                    <a:p>
                      <a:r>
                        <a:rPr lang="en-US" sz="2400" dirty="0"/>
                        <a:t>Switzerland</a:t>
                      </a:r>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737351156"/>
                  </a:ext>
                </a:extLst>
              </a:tr>
              <a:tr h="814647">
                <a:tc>
                  <a:txBody>
                    <a:bodyPr/>
                    <a:lstStyle/>
                    <a:p>
                      <a:r>
                        <a:rPr lang="en-US" sz="2400" dirty="0">
                          <a:solidFill>
                            <a:srgbClr val="FF0000"/>
                          </a:solidFill>
                        </a:rPr>
                        <a:t>Lan</a:t>
                      </a:r>
                    </a:p>
                  </a:txBody>
                  <a:tcPr>
                    <a:solidFill>
                      <a:srgbClr val="FBCDCD"/>
                    </a:solidFill>
                  </a:tcPr>
                </a:tc>
                <a:tc>
                  <a:txBody>
                    <a:bodyPr/>
                    <a:lstStyle/>
                    <a:p>
                      <a:r>
                        <a:rPr lang="en-US" sz="2400" dirty="0"/>
                        <a:t>Viet Nam</a:t>
                      </a:r>
                    </a:p>
                    <a:p>
                      <a:endParaRPr lang="en-US" sz="2400" dirty="0"/>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1612957741"/>
                  </a:ext>
                </a:extLst>
              </a:tr>
            </a:tbl>
          </a:graphicData>
        </a:graphic>
      </p:graphicFrame>
      <p:sp>
        <p:nvSpPr>
          <p:cNvPr id="3" name="TextBox 2">
            <a:extLst>
              <a:ext uri="{FF2B5EF4-FFF2-40B4-BE49-F238E27FC236}">
                <a16:creationId xmlns:a16="http://schemas.microsoft.com/office/drawing/2014/main" id="{FDF2D592-3205-103C-B7A4-F746208DB1BC}"/>
              </a:ext>
            </a:extLst>
          </p:cNvPr>
          <p:cNvSpPr txBox="1"/>
          <p:nvPr/>
        </p:nvSpPr>
        <p:spPr>
          <a:xfrm>
            <a:off x="3443034" y="2814630"/>
            <a:ext cx="2122516" cy="461665"/>
          </a:xfrm>
          <a:prstGeom prst="rect">
            <a:avLst/>
          </a:prstGeom>
          <a:noFill/>
        </p:spPr>
        <p:txBody>
          <a:bodyPr wrap="square" rtlCol="0">
            <a:spAutoFit/>
          </a:bodyPr>
          <a:lstStyle/>
          <a:p>
            <a:r>
              <a:rPr lang="en-VN" sz="2400" dirty="0"/>
              <a:t>doing origami</a:t>
            </a:r>
          </a:p>
        </p:txBody>
      </p:sp>
      <p:sp>
        <p:nvSpPr>
          <p:cNvPr id="4" name="TextBox 3">
            <a:extLst>
              <a:ext uri="{FF2B5EF4-FFF2-40B4-BE49-F238E27FC236}">
                <a16:creationId xmlns:a16="http://schemas.microsoft.com/office/drawing/2014/main" id="{6AFE2D15-50E1-FA03-4442-98C036576D08}"/>
              </a:ext>
            </a:extLst>
          </p:cNvPr>
          <p:cNvSpPr txBox="1"/>
          <p:nvPr/>
        </p:nvSpPr>
        <p:spPr>
          <a:xfrm>
            <a:off x="3367581" y="3520588"/>
            <a:ext cx="2122516" cy="461665"/>
          </a:xfrm>
          <a:prstGeom prst="rect">
            <a:avLst/>
          </a:prstGeom>
          <a:noFill/>
        </p:spPr>
        <p:txBody>
          <a:bodyPr wrap="square" rtlCol="0">
            <a:spAutoFit/>
          </a:bodyPr>
          <a:lstStyle/>
          <a:p>
            <a:r>
              <a:rPr lang="en-VN" sz="2400" dirty="0"/>
              <a:t>snowboarding</a:t>
            </a:r>
          </a:p>
        </p:txBody>
      </p:sp>
      <p:sp>
        <p:nvSpPr>
          <p:cNvPr id="5" name="TextBox 4">
            <a:extLst>
              <a:ext uri="{FF2B5EF4-FFF2-40B4-BE49-F238E27FC236}">
                <a16:creationId xmlns:a16="http://schemas.microsoft.com/office/drawing/2014/main" id="{DD656C9F-D63A-FB38-1650-EDE8C35A21F1}"/>
              </a:ext>
            </a:extLst>
          </p:cNvPr>
          <p:cNvSpPr txBox="1"/>
          <p:nvPr/>
        </p:nvSpPr>
        <p:spPr>
          <a:xfrm>
            <a:off x="3459945" y="4470838"/>
            <a:ext cx="2122516" cy="830997"/>
          </a:xfrm>
          <a:prstGeom prst="rect">
            <a:avLst/>
          </a:prstGeom>
          <a:noFill/>
        </p:spPr>
        <p:txBody>
          <a:bodyPr wrap="square" rtlCol="0">
            <a:spAutoFit/>
          </a:bodyPr>
          <a:lstStyle/>
          <a:p>
            <a:r>
              <a:rPr lang="en-VN" sz="2400" dirty="0"/>
              <a:t>playing badminton</a:t>
            </a:r>
          </a:p>
        </p:txBody>
      </p:sp>
      <p:sp>
        <p:nvSpPr>
          <p:cNvPr id="6" name="TextBox 5">
            <a:extLst>
              <a:ext uri="{FF2B5EF4-FFF2-40B4-BE49-F238E27FC236}">
                <a16:creationId xmlns:a16="http://schemas.microsoft.com/office/drawing/2014/main" id="{003DD7E2-85FE-1224-5CCF-E0172D250ABF}"/>
              </a:ext>
            </a:extLst>
          </p:cNvPr>
          <p:cNvSpPr txBox="1"/>
          <p:nvPr/>
        </p:nvSpPr>
        <p:spPr>
          <a:xfrm>
            <a:off x="5990719" y="2857256"/>
            <a:ext cx="2122516" cy="461665"/>
          </a:xfrm>
          <a:prstGeom prst="rect">
            <a:avLst/>
          </a:prstGeom>
          <a:noFill/>
        </p:spPr>
        <p:txBody>
          <a:bodyPr wrap="square" rtlCol="0">
            <a:spAutoFit/>
          </a:bodyPr>
          <a:lstStyle/>
          <a:p>
            <a:r>
              <a:rPr lang="en-US" sz="2400" dirty="0"/>
              <a:t>n</a:t>
            </a:r>
            <a:r>
              <a:rPr lang="en-VN" sz="2400" dirty="0"/>
              <a:t>o one</a:t>
            </a:r>
          </a:p>
        </p:txBody>
      </p:sp>
      <p:sp>
        <p:nvSpPr>
          <p:cNvPr id="7" name="TextBox 6">
            <a:extLst>
              <a:ext uri="{FF2B5EF4-FFF2-40B4-BE49-F238E27FC236}">
                <a16:creationId xmlns:a16="http://schemas.microsoft.com/office/drawing/2014/main" id="{DB1E6841-148F-79FB-0692-2BDF2C70139A}"/>
              </a:ext>
            </a:extLst>
          </p:cNvPr>
          <p:cNvSpPr txBox="1"/>
          <p:nvPr/>
        </p:nvSpPr>
        <p:spPr>
          <a:xfrm>
            <a:off x="5807251" y="3528644"/>
            <a:ext cx="2122516" cy="461665"/>
          </a:xfrm>
          <a:prstGeom prst="rect">
            <a:avLst/>
          </a:prstGeom>
          <a:noFill/>
        </p:spPr>
        <p:txBody>
          <a:bodyPr wrap="square" rtlCol="0">
            <a:spAutoFit/>
          </a:bodyPr>
          <a:lstStyle/>
          <a:p>
            <a:r>
              <a:rPr lang="en-US" sz="2400" dirty="0"/>
              <a:t>parents</a:t>
            </a:r>
            <a:endParaRPr lang="en-VN" sz="2400" dirty="0"/>
          </a:p>
        </p:txBody>
      </p:sp>
      <p:sp>
        <p:nvSpPr>
          <p:cNvPr id="8" name="TextBox 7">
            <a:extLst>
              <a:ext uri="{FF2B5EF4-FFF2-40B4-BE49-F238E27FC236}">
                <a16:creationId xmlns:a16="http://schemas.microsoft.com/office/drawing/2014/main" id="{BE6F50BF-0A75-3AF3-8539-B7F71CDFF5B3}"/>
              </a:ext>
            </a:extLst>
          </p:cNvPr>
          <p:cNvSpPr txBox="1"/>
          <p:nvPr/>
        </p:nvSpPr>
        <p:spPr>
          <a:xfrm>
            <a:off x="5839113" y="4581406"/>
            <a:ext cx="2122516" cy="461665"/>
          </a:xfrm>
          <a:prstGeom prst="rect">
            <a:avLst/>
          </a:prstGeom>
          <a:noFill/>
        </p:spPr>
        <p:txBody>
          <a:bodyPr wrap="square" rtlCol="0">
            <a:spAutoFit/>
          </a:bodyPr>
          <a:lstStyle/>
          <a:p>
            <a:r>
              <a:rPr lang="en-US" sz="2400" dirty="0"/>
              <a:t>best friend</a:t>
            </a:r>
            <a:endParaRPr lang="en-VN" sz="2400" dirty="0"/>
          </a:p>
        </p:txBody>
      </p:sp>
      <p:sp>
        <p:nvSpPr>
          <p:cNvPr id="10" name="TextBox 9">
            <a:extLst>
              <a:ext uri="{FF2B5EF4-FFF2-40B4-BE49-F238E27FC236}">
                <a16:creationId xmlns:a16="http://schemas.microsoft.com/office/drawing/2014/main" id="{5B5DD875-487C-388C-3D71-18358F7DA97B}"/>
              </a:ext>
            </a:extLst>
          </p:cNvPr>
          <p:cNvSpPr txBox="1"/>
          <p:nvPr/>
        </p:nvSpPr>
        <p:spPr>
          <a:xfrm>
            <a:off x="8629227" y="2857255"/>
            <a:ext cx="2751215" cy="461665"/>
          </a:xfrm>
          <a:prstGeom prst="rect">
            <a:avLst/>
          </a:prstGeom>
          <a:noFill/>
        </p:spPr>
        <p:txBody>
          <a:bodyPr wrap="square" rtlCol="0">
            <a:spAutoFit/>
          </a:bodyPr>
          <a:lstStyle/>
          <a:p>
            <a:r>
              <a:rPr lang="en-US" sz="2400" dirty="0"/>
              <a:t>helps her to relax</a:t>
            </a:r>
            <a:endParaRPr lang="en-VN" sz="2400" dirty="0"/>
          </a:p>
        </p:txBody>
      </p:sp>
      <p:sp>
        <p:nvSpPr>
          <p:cNvPr id="20" name="TextBox 19">
            <a:extLst>
              <a:ext uri="{FF2B5EF4-FFF2-40B4-BE49-F238E27FC236}">
                <a16:creationId xmlns:a16="http://schemas.microsoft.com/office/drawing/2014/main" id="{D76D0DEC-6C74-8746-A676-0377A768FCC3}"/>
              </a:ext>
            </a:extLst>
          </p:cNvPr>
          <p:cNvSpPr txBox="1"/>
          <p:nvPr/>
        </p:nvSpPr>
        <p:spPr>
          <a:xfrm>
            <a:off x="8445759" y="3499704"/>
            <a:ext cx="3291340" cy="830997"/>
          </a:xfrm>
          <a:prstGeom prst="rect">
            <a:avLst/>
          </a:prstGeom>
          <a:noFill/>
        </p:spPr>
        <p:txBody>
          <a:bodyPr wrap="square" rtlCol="0">
            <a:spAutoFit/>
          </a:bodyPr>
          <a:lstStyle/>
          <a:p>
            <a:r>
              <a:rPr lang="en-US" sz="2400" dirty="0"/>
              <a:t>improves his overall health and balance</a:t>
            </a:r>
          </a:p>
        </p:txBody>
      </p:sp>
      <p:sp>
        <p:nvSpPr>
          <p:cNvPr id="22" name="TextBox 21">
            <a:extLst>
              <a:ext uri="{FF2B5EF4-FFF2-40B4-BE49-F238E27FC236}">
                <a16:creationId xmlns:a16="http://schemas.microsoft.com/office/drawing/2014/main" id="{917C1B9E-F0A3-C10B-7CB4-950EE7D0F389}"/>
              </a:ext>
            </a:extLst>
          </p:cNvPr>
          <p:cNvSpPr txBox="1"/>
          <p:nvPr/>
        </p:nvSpPr>
        <p:spPr>
          <a:xfrm>
            <a:off x="8446438" y="4337071"/>
            <a:ext cx="3290661" cy="1200329"/>
          </a:xfrm>
          <a:prstGeom prst="rect">
            <a:avLst/>
          </a:prstGeom>
          <a:noFill/>
        </p:spPr>
        <p:txBody>
          <a:bodyPr wrap="square" rtlCol="0">
            <a:spAutoFit/>
          </a:bodyPr>
          <a:lstStyle/>
          <a:p>
            <a:r>
              <a:rPr lang="en-US" sz="2400" dirty="0"/>
              <a:t>- improves her muscle strength </a:t>
            </a:r>
          </a:p>
          <a:p>
            <a:r>
              <a:rPr lang="en-US" sz="2400" dirty="0"/>
              <a:t>- reduces stress </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4762" y="301696"/>
            <a:ext cx="7769946"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cs typeface="Calibri" panose="020F0502020204030204" pitchFamily="34" charset="0"/>
              </a:rPr>
              <a:t>Work in groups. Ask and answer the questions.</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11543" y="27860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4328" y="1759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a:extLst>
              <a:ext uri="{FF2B5EF4-FFF2-40B4-BE49-F238E27FC236}">
                <a16:creationId xmlns:a16="http://schemas.microsoft.com/office/drawing/2014/main" id="{D7715B8C-964D-A056-80E9-391D764B7A65}"/>
              </a:ext>
            </a:extLst>
          </p:cNvPr>
          <p:cNvSpPr txBox="1"/>
          <p:nvPr/>
        </p:nvSpPr>
        <p:spPr>
          <a:xfrm>
            <a:off x="394324" y="1111155"/>
            <a:ext cx="10947931"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a:effectLst/>
              </a:rPr>
              <a:t>Which of the activities in </a:t>
            </a:r>
            <a:r>
              <a:rPr lang="en-US" sz="3600" b="1" dirty="0">
                <a:solidFill>
                  <a:srgbClr val="FF7F00"/>
                </a:solidFill>
                <a:effectLst/>
              </a:rPr>
              <a:t>4 </a:t>
            </a:r>
            <a:r>
              <a:rPr lang="en-US" sz="3600" dirty="0">
                <a:effectLst/>
              </a:rPr>
              <a:t>do you want to try? </a:t>
            </a:r>
            <a:endParaRPr lang="en-US" sz="3600" dirty="0"/>
          </a:p>
          <a:p>
            <a:pPr marL="285750" indent="-285750">
              <a:lnSpc>
                <a:spcPct val="150000"/>
              </a:lnSpc>
              <a:buFont typeface="Arial" panose="020B0604020202020204" pitchFamily="34" charset="0"/>
              <a:buChar char="•"/>
            </a:pPr>
            <a:r>
              <a:rPr lang="en-US" sz="3600" dirty="0">
                <a:effectLst/>
              </a:rPr>
              <a:t>Why do you want to try it? </a:t>
            </a:r>
            <a:endParaRPr lang="en-US" sz="3600" dirty="0"/>
          </a:p>
        </p:txBody>
      </p:sp>
      <p:pic>
        <p:nvPicPr>
          <p:cNvPr id="4098" name="Picture 2" descr="Premium Vector | Group of children talking | Kids talking, Drawing for  kids, Cartoon kids">
            <a:extLst>
              <a:ext uri="{FF2B5EF4-FFF2-40B4-BE49-F238E27FC236}">
                <a16:creationId xmlns:a16="http://schemas.microsoft.com/office/drawing/2014/main" id="{F5DBA61F-D6F9-2DBC-B3BD-B68C76C6B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31" b="6651"/>
          <a:stretch/>
        </p:blipFill>
        <p:spPr bwMode="auto">
          <a:xfrm>
            <a:off x="8386618" y="2355273"/>
            <a:ext cx="3629591" cy="3469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1340" y="3144604"/>
            <a:ext cx="6096000" cy="1077218"/>
          </a:xfrm>
          <a:prstGeom prst="rect">
            <a:avLst/>
          </a:prstGeom>
        </p:spPr>
        <p:txBody>
          <a:bodyPr>
            <a:spAutoFit/>
          </a:bodyPr>
          <a:lstStyle/>
          <a:p>
            <a:r>
              <a:rPr lang="en-US" sz="3200" b="1" i="1" dirty="0" smtClean="0">
                <a:solidFill>
                  <a:schemeClr val="accent2">
                    <a:lumMod val="75000"/>
                  </a:schemeClr>
                </a:solidFill>
                <a:latin typeface="Mongolian Baiti" panose="03000500000000000000" pitchFamily="66" charset="0"/>
                <a:cs typeface="Mongolian Baiti" panose="03000500000000000000" pitchFamily="66" charset="0"/>
              </a:rPr>
              <a:t>- I </a:t>
            </a:r>
            <a:r>
              <a:rPr lang="en-US" sz="3200" b="1" i="1" dirty="0">
                <a:solidFill>
                  <a:schemeClr val="accent2">
                    <a:lumMod val="75000"/>
                  </a:schemeClr>
                </a:solidFill>
                <a:latin typeface="Mongolian Baiti" panose="03000500000000000000" pitchFamily="66" charset="0"/>
                <a:cs typeface="Mongolian Baiti" panose="03000500000000000000" pitchFamily="66" charset="0"/>
              </a:rPr>
              <a:t>want to try playing badminton because it’s easy. </a:t>
            </a:r>
          </a:p>
        </p:txBody>
      </p:sp>
      <p:sp>
        <p:nvSpPr>
          <p:cNvPr id="4" name="Rectangle 3"/>
          <p:cNvSpPr/>
          <p:nvPr/>
        </p:nvSpPr>
        <p:spPr>
          <a:xfrm>
            <a:off x="351339" y="4439750"/>
            <a:ext cx="7287133" cy="1384995"/>
          </a:xfrm>
          <a:prstGeom prst="rect">
            <a:avLst/>
          </a:prstGeom>
        </p:spPr>
        <p:txBody>
          <a:bodyPr wrap="square">
            <a:spAutoFit/>
          </a:bodyPr>
          <a:lstStyle/>
          <a:p>
            <a:r>
              <a:rPr lang="en-US" sz="2800" i="1" dirty="0" smtClean="0">
                <a:solidFill>
                  <a:srgbClr val="0070C0"/>
                </a:solidFill>
                <a:latin typeface="OpenSans"/>
              </a:rPr>
              <a:t>- I </a:t>
            </a:r>
            <a:r>
              <a:rPr lang="en-US" sz="2800" i="1" dirty="0">
                <a:solidFill>
                  <a:srgbClr val="0070C0"/>
                </a:solidFill>
                <a:latin typeface="OpenSans"/>
              </a:rPr>
              <a:t>want to try snowboarding. It seems fun and adventurous. </a:t>
            </a:r>
            <a:r>
              <a:rPr lang="en-US" sz="2800" i="1" dirty="0" smtClean="0">
                <a:solidFill>
                  <a:srgbClr val="0070C0"/>
                </a:solidFill>
                <a:latin typeface="OpenSans"/>
              </a:rPr>
              <a:t> </a:t>
            </a:r>
            <a:r>
              <a:rPr lang="en-US" sz="2800" i="1" dirty="0">
                <a:solidFill>
                  <a:srgbClr val="0070C0"/>
                </a:solidFill>
                <a:latin typeface="OpenSans"/>
              </a:rPr>
              <a:t>it </a:t>
            </a:r>
            <a:r>
              <a:rPr lang="en-US" sz="2800" i="1" dirty="0" smtClean="0">
                <a:solidFill>
                  <a:srgbClr val="0070C0"/>
                </a:solidFill>
                <a:latin typeface="OpenSans"/>
              </a:rPr>
              <a:t>also helps </a:t>
            </a:r>
            <a:r>
              <a:rPr lang="en-US" sz="2800" i="1" dirty="0">
                <a:solidFill>
                  <a:srgbClr val="0070C0"/>
                </a:solidFill>
                <a:latin typeface="OpenSans"/>
              </a:rPr>
              <a:t>improve </a:t>
            </a:r>
            <a:r>
              <a:rPr lang="en-US" sz="2800" i="1" dirty="0" smtClean="0">
                <a:solidFill>
                  <a:srgbClr val="0070C0"/>
                </a:solidFill>
                <a:latin typeface="OpenSans"/>
              </a:rPr>
              <a:t>my heath </a:t>
            </a:r>
            <a:r>
              <a:rPr lang="en-US" sz="2800" i="1" dirty="0">
                <a:solidFill>
                  <a:srgbClr val="0070C0"/>
                </a:solidFill>
                <a:latin typeface="OpenSans"/>
              </a:rPr>
              <a:t>and balance</a:t>
            </a:r>
            <a:r>
              <a:rPr lang="en-US" sz="2800" i="1" dirty="0" smtClean="0">
                <a:solidFill>
                  <a:srgbClr val="0070C0"/>
                </a:solidFill>
                <a:latin typeface="OpenSans"/>
              </a:rPr>
              <a:t>.</a:t>
            </a:r>
            <a:endParaRPr lang="en-US" sz="2800" i="1" dirty="0">
              <a:solidFill>
                <a:srgbClr val="0070C0"/>
              </a:solidFill>
            </a:endParaRP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7665"/>
            <a:ext cx="4066461" cy="584775"/>
          </a:xfrm>
          <a:prstGeom prst="rect">
            <a:avLst/>
          </a:prstGeom>
          <a:no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CONSOLIDATION</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568882" y="1550103"/>
            <a:ext cx="9770226" cy="166847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Arial" panose="020B0604020202020204" pitchFamily="34" charset="0"/>
              <a:buChar char="•"/>
            </a:pPr>
            <a:r>
              <a:rPr lang="en-US" sz="3600" dirty="0"/>
              <a:t>How to invite and accept invitations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6573" y="2286000"/>
            <a:ext cx="10578532" cy="1569660"/>
          </a:xfrm>
          <a:prstGeom prst="rect">
            <a:avLst/>
          </a:prstGeom>
        </p:spPr>
        <p:txBody>
          <a:bodyPr wrap="square">
            <a:spAutoFit/>
          </a:bodyPr>
          <a:lstStyle/>
          <a:p>
            <a:r>
              <a:rPr lang="en-GB" sz="4800" b="1" dirty="0"/>
              <a:t>- </a:t>
            </a:r>
            <a:r>
              <a:rPr lang="en-US" sz="4800" b="1" dirty="0" smtClean="0"/>
              <a:t>Do </a:t>
            </a:r>
            <a:r>
              <a:rPr lang="en-US" sz="4800" b="1" dirty="0"/>
              <a:t>exercises in the workbook.</a:t>
            </a:r>
          </a:p>
          <a:p>
            <a:r>
              <a:rPr lang="en-US" sz="4800" b="1" dirty="0"/>
              <a:t>- </a:t>
            </a:r>
            <a:r>
              <a:rPr lang="en-US" sz="4800" b="1" dirty="0" smtClean="0"/>
              <a:t>Prepare  </a:t>
            </a:r>
            <a:r>
              <a:rPr lang="en-US" sz="4800" b="1" dirty="0"/>
              <a:t>lesson </a:t>
            </a:r>
            <a:r>
              <a:rPr lang="en-US" sz="4800" b="1" dirty="0" smtClean="0"/>
              <a:t>5 ( skills 1</a:t>
            </a:r>
            <a:r>
              <a:rPr lang="en-US" sz="4800" dirty="0" smtClean="0"/>
              <a:t>)</a:t>
            </a:r>
            <a:endParaRPr lang="en-GB" sz="4800" b="1" dirty="0"/>
          </a:p>
        </p:txBody>
      </p:sp>
      <p:sp>
        <p:nvSpPr>
          <p:cNvPr id="4" name="Rectangle 3"/>
          <p:cNvSpPr/>
          <p:nvPr/>
        </p:nvSpPr>
        <p:spPr>
          <a:xfrm>
            <a:off x="2032000" y="381004"/>
            <a:ext cx="7924800" cy="1046424"/>
          </a:xfrm>
          <a:prstGeom prst="rect">
            <a:avLst/>
          </a:prstGeom>
          <a:noFill/>
        </p:spPr>
        <p:txBody>
          <a:bodyPr lIns="121903" tIns="60952" rIns="121903" bIns="60952">
            <a:spAutoFit/>
          </a:bodyPr>
          <a:lstStyle/>
          <a:p>
            <a:pPr algn="ctr" defTabSz="1219170">
              <a:defRPr/>
            </a:pPr>
            <a:r>
              <a:rPr lang="en-US" sz="60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0" y="4067032"/>
            <a:ext cx="4583423" cy="26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7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5930" t="18036" r="15012" b="18522"/>
          <a:stretch/>
        </p:blipFill>
        <p:spPr>
          <a:xfrm>
            <a:off x="0" y="5930831"/>
            <a:ext cx="1061190" cy="1035992"/>
          </a:xfrm>
          <a:prstGeom prst="ellipse">
            <a:avLst/>
          </a:prstGeom>
          <a:ln>
            <a:noFill/>
          </a:ln>
          <a:effectLst>
            <a:softEdge rad="112500"/>
          </a:effectLst>
        </p:spPr>
      </p:pic>
    </p:spTree>
    <p:extLst>
      <p:ext uri="{BB962C8B-B14F-4D97-AF65-F5344CB8AC3E}">
        <p14:creationId xmlns:p14="http://schemas.microsoft.com/office/powerpoint/2010/main" val="277547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0909" y="218382"/>
            <a:ext cx="7065818" cy="297525"/>
          </a:xfrm>
          <a:prstGeom prst="rect">
            <a:avLst/>
          </a:prstGeom>
          <a:solidFill>
            <a:schemeClr val="accent5">
              <a:lumMod val="40000"/>
              <a:lumOff val="60000"/>
            </a:schemeClr>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202124"/>
                </a:solidFill>
                <a:effectLst/>
                <a:latin typeface="inherit"/>
              </a:rPr>
              <a:t>Watch a video and write the names of leisure activities</a:t>
            </a:r>
            <a:r>
              <a:rPr kumimoji="0" lang="en-US" altLang="en-US" sz="800" b="1" i="0" u="none" strike="noStrike" cap="none" normalizeH="0" baseline="0" smtClean="0">
                <a:ln>
                  <a:noFill/>
                </a:ln>
                <a:solidFill>
                  <a:schemeClr val="tx1"/>
                </a:solidFill>
                <a:effectLst/>
              </a:rPr>
              <a:t> </a:t>
            </a:r>
            <a:endParaRPr kumimoji="0" lang="en-US" altLang="en-US" sz="1800" b="1" i="0" u="none" strike="noStrike" cap="none" normalizeH="0" baseline="0" smtClean="0">
              <a:ln>
                <a:noFill/>
              </a:ln>
              <a:solidFill>
                <a:schemeClr val="tx1"/>
              </a:solidFill>
              <a:effectLst/>
              <a:latin typeface="Arial" panose="020B0604020202020204" pitchFamily="34" charset="0"/>
            </a:endParaRPr>
          </a:p>
        </p:txBody>
      </p:sp>
      <p:pic>
        <p:nvPicPr>
          <p:cNvPr id="7" name="joined-all(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4731" y="757382"/>
            <a:ext cx="10519956" cy="5698836"/>
          </a:xfrm>
          <a:prstGeom prst="rect">
            <a:avLst/>
          </a:prstGeom>
        </p:spPr>
      </p:pic>
    </p:spTree>
    <p:extLst>
      <p:ext uri="{BB962C8B-B14F-4D97-AF65-F5344CB8AC3E}">
        <p14:creationId xmlns:p14="http://schemas.microsoft.com/office/powerpoint/2010/main" val="3204038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66814"/>
            <a:ext cx="10972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 y="-457200"/>
            <a:ext cx="123952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61781" y="112190"/>
            <a:ext cx="712319" cy="709214"/>
            <a:chOff x="2180974" y="148629"/>
            <a:chExt cx="712319" cy="709214"/>
          </a:xfrm>
        </p:grpSpPr>
        <p:sp>
          <p:nvSpPr>
            <p:cNvPr id="6" name="Oval 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9" name="TextBox 8"/>
          <p:cNvSpPr txBox="1"/>
          <p:nvPr/>
        </p:nvSpPr>
        <p:spPr>
          <a:xfrm>
            <a:off x="3312422" y="132929"/>
            <a:ext cx="6521108" cy="707886"/>
          </a:xfrm>
          <a:prstGeom prst="rect">
            <a:avLst/>
          </a:prstGeom>
          <a:noFill/>
        </p:spPr>
        <p:txBody>
          <a:bodyPr wrap="square" rtlCol="0">
            <a:spAutoFit/>
          </a:bodyPr>
          <a:lstStyle/>
          <a:p>
            <a:r>
              <a:rPr lang="en-US" sz="4000" b="1" dirty="0">
                <a:solidFill>
                  <a:schemeClr val="bg1"/>
                </a:solidFill>
                <a:latin typeface="Myriad Pro" pitchFamily="34" charset="0"/>
              </a:rPr>
              <a:t>LEISURE TIME</a:t>
            </a:r>
          </a:p>
        </p:txBody>
      </p:sp>
      <p:sp>
        <p:nvSpPr>
          <p:cNvPr id="10" name="TextBox 9"/>
          <p:cNvSpPr txBox="1"/>
          <p:nvPr/>
        </p:nvSpPr>
        <p:spPr>
          <a:xfrm>
            <a:off x="2237088" y="113518"/>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ounded Rectangle 10"/>
          <p:cNvSpPr/>
          <p:nvPr/>
        </p:nvSpPr>
        <p:spPr>
          <a:xfrm>
            <a:off x="2974100" y="1079270"/>
            <a:ext cx="4535064" cy="625641"/>
          </a:xfrm>
          <a:prstGeom prst="roundRect">
            <a:avLst>
              <a:gd name="adj" fmla="val 4266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7000"/>
                    </a14:imgEffect>
                  </a14:imgLayer>
                </a14:imgProps>
              </a:ext>
              <a:ext uri="{28A0092B-C50C-407E-A947-70E740481C1C}">
                <a14:useLocalDpi xmlns:a14="http://schemas.microsoft.com/office/drawing/2010/main" val="0"/>
              </a:ext>
            </a:extLst>
          </a:blip>
          <a:stretch>
            <a:fillRect/>
          </a:stretch>
        </p:blipFill>
        <p:spPr>
          <a:xfrm>
            <a:off x="2377004" y="910874"/>
            <a:ext cx="964452" cy="916490"/>
          </a:xfrm>
          <a:prstGeom prst="rect">
            <a:avLst/>
          </a:prstGeom>
        </p:spPr>
      </p:pic>
      <p:sp>
        <p:nvSpPr>
          <p:cNvPr id="13" name="TextBox 12"/>
          <p:cNvSpPr txBox="1"/>
          <p:nvPr/>
        </p:nvSpPr>
        <p:spPr>
          <a:xfrm>
            <a:off x="3341455" y="1192035"/>
            <a:ext cx="4001454" cy="400110"/>
          </a:xfrm>
          <a:prstGeom prst="rect">
            <a:avLst/>
          </a:prstGeom>
          <a:noFill/>
        </p:spPr>
        <p:txBody>
          <a:bodyPr wrap="square" rtlCol="0">
            <a:spAutoFit/>
          </a:bodyPr>
          <a:lstStyle/>
          <a:p>
            <a:r>
              <a:rPr lang="en-US" sz="2000" b="1" dirty="0">
                <a:solidFill>
                  <a:srgbClr val="FFFF00"/>
                </a:solidFill>
              </a:rPr>
              <a:t>LESSON 4: COMMUNICATION</a:t>
            </a:r>
          </a:p>
        </p:txBody>
      </p:sp>
      <p:sp>
        <p:nvSpPr>
          <p:cNvPr id="14" name="Rounded Rectangle 13"/>
          <p:cNvSpPr/>
          <p:nvPr/>
        </p:nvSpPr>
        <p:spPr>
          <a:xfrm>
            <a:off x="1459047" y="3020291"/>
            <a:ext cx="2622862" cy="1154545"/>
          </a:xfrm>
          <a:prstGeom prst="roundRect">
            <a:avLst/>
          </a:prstGeom>
          <a:solidFill>
            <a:schemeClr val="accent6">
              <a:lumMod val="20000"/>
              <a:lumOff val="80000"/>
            </a:scheme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EVERYDAY ENGLISH</a:t>
            </a:r>
            <a:endParaRPr lang="en-GB" sz="2800" b="1" dirty="0">
              <a:solidFill>
                <a:schemeClr val="tx1"/>
              </a:solidFill>
            </a:endParaRPr>
          </a:p>
        </p:txBody>
      </p:sp>
      <p:pic>
        <p:nvPicPr>
          <p:cNvPr id="15" name="Picture 2" descr="Invitation maker, Card design - Ứng dụng trên Google Play">
            <a:extLst>
              <a:ext uri="{FF2B5EF4-FFF2-40B4-BE49-F238E27FC236}">
                <a16:creationId xmlns:a16="http://schemas.microsoft.com/office/drawing/2014/main" id="{13CEED65-306A-8358-5820-244EE4E18F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510" y="2030910"/>
            <a:ext cx="4138454" cy="3762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172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982B3A6-EACF-42EF-B0CF-D6FC910459A8}"/>
              </a:ext>
            </a:extLst>
          </p:cNvPr>
          <p:cNvSpPr txBox="1"/>
          <p:nvPr/>
        </p:nvSpPr>
        <p:spPr>
          <a:xfrm>
            <a:off x="1405657" y="1574066"/>
            <a:ext cx="9880651" cy="1569660"/>
          </a:xfrm>
          <a:prstGeom prst="rect">
            <a:avLst/>
          </a:prstGeom>
          <a:noFill/>
        </p:spPr>
        <p:txBody>
          <a:bodyPr wrap="square">
            <a:spAutoFit/>
          </a:bodyPr>
          <a:lstStyle/>
          <a:p>
            <a:r>
              <a:rPr lang="vi-VN" sz="3200" b="1" i="1" dirty="0">
                <a:solidFill>
                  <a:srgbClr val="0070C0"/>
                </a:solidFill>
              </a:rPr>
              <a:t>1. </a:t>
            </a:r>
            <a:r>
              <a:rPr lang="en-US" sz="3200" i="1" dirty="0"/>
              <a:t>What do you like doing in your free time</a:t>
            </a:r>
            <a:r>
              <a:rPr lang="en-US" sz="3200" i="1" dirty="0" smtClean="0"/>
              <a:t>?</a:t>
            </a:r>
            <a:endParaRPr lang="en-US" sz="3200" i="1" dirty="0"/>
          </a:p>
          <a:p>
            <a:r>
              <a:rPr lang="en-US" sz="3200" b="1" i="1" dirty="0">
                <a:solidFill>
                  <a:srgbClr val="0070C0"/>
                </a:solidFill>
              </a:rPr>
              <a:t>2</a:t>
            </a:r>
            <a:r>
              <a:rPr lang="en-US" sz="3200" b="1" i="1" dirty="0" smtClean="0">
                <a:solidFill>
                  <a:srgbClr val="0070C0"/>
                </a:solidFill>
              </a:rPr>
              <a:t>. </a:t>
            </a:r>
            <a:r>
              <a:rPr lang="en-US" sz="3200" i="1" dirty="0"/>
              <a:t>What do young people in Viet</a:t>
            </a:r>
            <a:r>
              <a:rPr lang="vi-VN" sz="3200" i="1" dirty="0"/>
              <a:t> N</a:t>
            </a:r>
            <a:r>
              <a:rPr lang="en-US" sz="3200" i="1" dirty="0"/>
              <a:t>am often do in their free time?</a:t>
            </a:r>
          </a:p>
        </p:txBody>
      </p:sp>
      <p:sp>
        <p:nvSpPr>
          <p:cNvPr id="4" name="TextBox 3">
            <a:extLst>
              <a:ext uri="{FF2B5EF4-FFF2-40B4-BE49-F238E27FC236}">
                <a16:creationId xmlns:a16="http://schemas.microsoft.com/office/drawing/2014/main" id="{90A3E95A-3D5D-4E3E-A00D-CA3CAC576081}"/>
              </a:ext>
            </a:extLst>
          </p:cNvPr>
          <p:cNvSpPr txBox="1"/>
          <p:nvPr/>
        </p:nvSpPr>
        <p:spPr>
          <a:xfrm>
            <a:off x="3060287" y="360425"/>
            <a:ext cx="4855955" cy="584775"/>
          </a:xfrm>
          <a:prstGeom prst="rect">
            <a:avLst/>
          </a:prstGeom>
          <a:noFill/>
        </p:spPr>
        <p:txBody>
          <a:bodyPr wrap="square" rtlCol="0">
            <a:spAutoFit/>
          </a:bodyPr>
          <a:lstStyle/>
          <a:p>
            <a:r>
              <a:rPr lang="en-US" sz="3200" b="1" dirty="0"/>
              <a:t>Answer the questions:</a:t>
            </a:r>
          </a:p>
        </p:txBody>
      </p:sp>
      <p:sp>
        <p:nvSpPr>
          <p:cNvPr id="3" name="Rectangle 2"/>
          <p:cNvSpPr/>
          <p:nvPr/>
        </p:nvSpPr>
        <p:spPr>
          <a:xfrm>
            <a:off x="1932416" y="3772592"/>
            <a:ext cx="3767378" cy="1569660"/>
          </a:xfrm>
          <a:prstGeom prst="rect">
            <a:avLst/>
          </a:prstGeom>
        </p:spPr>
        <p:txBody>
          <a:bodyPr wrap="none">
            <a:spAutoFit/>
          </a:bodyPr>
          <a:lstStyle/>
          <a:p>
            <a:pPr marL="285750" indent="-285750">
              <a:buFontTx/>
              <a:buChar char="-"/>
            </a:pPr>
            <a:r>
              <a:rPr lang="en-US" sz="3200" i="1" dirty="0" smtClean="0">
                <a:solidFill>
                  <a:srgbClr val="F26649"/>
                </a:solidFill>
              </a:rPr>
              <a:t>surfing </a:t>
            </a:r>
            <a:r>
              <a:rPr lang="en-US" sz="3200" i="1" dirty="0">
                <a:solidFill>
                  <a:srgbClr val="F26649"/>
                </a:solidFill>
              </a:rPr>
              <a:t>the </a:t>
            </a:r>
            <a:r>
              <a:rPr lang="en-US" sz="3200" i="1" dirty="0" smtClean="0">
                <a:solidFill>
                  <a:srgbClr val="F26649"/>
                </a:solidFill>
              </a:rPr>
              <a:t>net</a:t>
            </a:r>
          </a:p>
          <a:p>
            <a:pPr marL="285750" indent="-285750">
              <a:buFontTx/>
              <a:buChar char="-"/>
            </a:pPr>
            <a:r>
              <a:rPr lang="en-US" sz="3200" i="1" dirty="0">
                <a:solidFill>
                  <a:srgbClr val="F26649"/>
                </a:solidFill>
              </a:rPr>
              <a:t>l</a:t>
            </a:r>
            <a:r>
              <a:rPr lang="en-US" sz="3200" i="1" dirty="0" smtClean="0">
                <a:solidFill>
                  <a:srgbClr val="F26649"/>
                </a:solidFill>
              </a:rPr>
              <a:t>istening to music</a:t>
            </a:r>
          </a:p>
          <a:p>
            <a:pPr marL="285750" indent="-285750">
              <a:buFontTx/>
              <a:buChar char="-"/>
            </a:pPr>
            <a:r>
              <a:rPr lang="en-US" sz="3200" i="1" dirty="0" smtClean="0">
                <a:solidFill>
                  <a:srgbClr val="F26649"/>
                </a:solidFill>
              </a:rPr>
              <a:t>……………</a:t>
            </a:r>
            <a:endParaRPr lang="en-US" sz="3200" i="1" dirty="0">
              <a:solidFill>
                <a:srgbClr val="F26649"/>
              </a:solidFill>
            </a:endParaRP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ds cooking class Vectors &amp; Illustrations for Free Download | Freepik">
            <a:extLst>
              <a:ext uri="{FF2B5EF4-FFF2-40B4-BE49-F238E27FC236}">
                <a16:creationId xmlns:a16="http://schemas.microsoft.com/office/drawing/2014/main" id="{A9851C9D-23D5-10CB-D264-AF078EDC37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2695" y="1159161"/>
            <a:ext cx="3175279" cy="23079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22277" y="177321"/>
            <a:ext cx="1014096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r>
              <a:rPr lang="vi-VN" sz="2400" b="1" dirty="0">
                <a:effectLst>
                  <a:glow rad="88900">
                    <a:schemeClr val="bg1"/>
                  </a:glow>
                </a:effectLst>
                <a:cs typeface="Arial" panose="020B0604020202020204" pitchFamily="34" charset="0"/>
              </a:rPr>
              <a:t>.</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552229" y="15439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5014" y="5175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ounded Rectangle 1">
            <a:extLst>
              <a:ext uri="{FF2B5EF4-FFF2-40B4-BE49-F238E27FC236}">
                <a16:creationId xmlns:a16="http://schemas.microsoft.com/office/drawing/2014/main" id="{69E0B290-C7C2-3002-B0E2-5D848474BD57}"/>
              </a:ext>
            </a:extLst>
          </p:cNvPr>
          <p:cNvSpPr/>
          <p:nvPr/>
        </p:nvSpPr>
        <p:spPr>
          <a:xfrm>
            <a:off x="785013" y="1177096"/>
            <a:ext cx="7537071" cy="1347281"/>
          </a:xfrm>
          <a:prstGeom prst="roundRect">
            <a:avLst/>
          </a:prstGeom>
          <a:noFill/>
          <a:ln w="28575">
            <a:solidFill>
              <a:srgbClr val="00C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indent="-1080000"/>
            <a:r>
              <a:rPr lang="en-US" sz="2400" b="1" i="1" dirty="0">
                <a:solidFill>
                  <a:schemeClr val="tx1"/>
                </a:solidFill>
                <a:effectLst/>
              </a:rPr>
              <a:t>Trang: </a:t>
            </a:r>
            <a:r>
              <a:rPr lang="en-US" sz="2400" dirty="0">
                <a:solidFill>
                  <a:schemeClr val="tx1"/>
                </a:solidFill>
                <a:effectLst/>
                <a:highlight>
                  <a:srgbClr val="FFFF00"/>
                </a:highlight>
              </a:rPr>
              <a:t>Would you like</a:t>
            </a:r>
            <a:r>
              <a:rPr lang="en-US" sz="2400" dirty="0">
                <a:solidFill>
                  <a:schemeClr val="tx1"/>
                </a:solidFill>
                <a:effectLst/>
              </a:rPr>
              <a:t> to go to the </a:t>
            </a:r>
            <a:br>
              <a:rPr lang="en-US" sz="2400" dirty="0">
                <a:solidFill>
                  <a:schemeClr val="tx1"/>
                </a:solidFill>
                <a:effectLst/>
              </a:rPr>
            </a:br>
            <a:r>
              <a:rPr lang="en-US" sz="2400" dirty="0">
                <a:solidFill>
                  <a:schemeClr val="tx1"/>
                </a:solidFill>
                <a:effectLst/>
              </a:rPr>
              <a:t>  cooking club with me this Sunday? </a:t>
            </a:r>
          </a:p>
          <a:p>
            <a:pPr marL="720000" indent="-1080000"/>
            <a:r>
              <a:rPr lang="en-US" sz="2400" b="1" i="1" dirty="0">
                <a:solidFill>
                  <a:schemeClr val="tx1"/>
                </a:solidFill>
                <a:effectLst/>
              </a:rPr>
              <a:t>Ann:</a:t>
            </a:r>
            <a:r>
              <a:rPr lang="en-US" sz="2400" dirty="0">
                <a:solidFill>
                  <a:schemeClr val="tx1"/>
                </a:solidFill>
                <a:effectLst/>
              </a:rPr>
              <a:t>    </a:t>
            </a:r>
            <a:r>
              <a:rPr lang="en-US" sz="2400" dirty="0">
                <a:solidFill>
                  <a:schemeClr val="tx1"/>
                </a:solidFill>
                <a:effectLst/>
                <a:highlight>
                  <a:srgbClr val="FFFF00"/>
                </a:highlight>
              </a:rPr>
              <a:t>I’d love to. Thanks.</a:t>
            </a:r>
          </a:p>
        </p:txBody>
      </p:sp>
      <p:sp>
        <p:nvSpPr>
          <p:cNvPr id="4" name="Rounded Rectangle 3">
            <a:extLst>
              <a:ext uri="{FF2B5EF4-FFF2-40B4-BE49-F238E27FC236}">
                <a16:creationId xmlns:a16="http://schemas.microsoft.com/office/drawing/2014/main" id="{73A9E34F-F4EA-5976-257F-F9CF842BA970}"/>
              </a:ext>
            </a:extLst>
          </p:cNvPr>
          <p:cNvSpPr/>
          <p:nvPr/>
        </p:nvSpPr>
        <p:spPr>
          <a:xfrm>
            <a:off x="785013" y="2827021"/>
            <a:ext cx="6610934" cy="1280160"/>
          </a:xfrm>
          <a:prstGeom prst="round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pPr>
            <a:r>
              <a:rPr lang="en-US" sz="2400" b="1" i="1" dirty="0">
                <a:solidFill>
                  <a:schemeClr val="tx1"/>
                </a:solidFill>
                <a:effectLst/>
              </a:rPr>
              <a:t>Tom:</a:t>
            </a:r>
            <a:r>
              <a:rPr lang="en-US" sz="2400" dirty="0">
                <a:solidFill>
                  <a:schemeClr val="tx1"/>
                </a:solidFill>
                <a:effectLst/>
              </a:rPr>
              <a:t>    </a:t>
            </a:r>
            <a:r>
              <a:rPr lang="en-US" sz="2400" dirty="0">
                <a:solidFill>
                  <a:schemeClr val="tx1"/>
                </a:solidFill>
                <a:effectLst/>
                <a:highlight>
                  <a:srgbClr val="FFFF00"/>
                </a:highlight>
              </a:rPr>
              <a:t>Do you fanc</a:t>
            </a:r>
            <a:r>
              <a:rPr lang="en-US" sz="2400" dirty="0">
                <a:solidFill>
                  <a:schemeClr val="tx1"/>
                </a:solidFill>
                <a:highlight>
                  <a:srgbClr val="FFFF00"/>
                </a:highlight>
              </a:rPr>
              <a:t>y</a:t>
            </a:r>
            <a:r>
              <a:rPr lang="en-US" sz="2400" dirty="0">
                <a:solidFill>
                  <a:schemeClr val="tx1"/>
                </a:solidFill>
                <a:effectLst/>
              </a:rPr>
              <a:t> going for a walk? </a:t>
            </a:r>
          </a:p>
          <a:p>
            <a:pPr>
              <a:lnSpc>
                <a:spcPct val="150000"/>
              </a:lnSpc>
            </a:pPr>
            <a:r>
              <a:rPr lang="en-US" sz="2400" b="1" i="1" dirty="0">
                <a:solidFill>
                  <a:schemeClr val="tx1"/>
                </a:solidFill>
                <a:effectLst/>
              </a:rPr>
              <a:t>Mark:</a:t>
            </a:r>
            <a:r>
              <a:rPr lang="en-US" sz="2400" dirty="0">
                <a:solidFill>
                  <a:schemeClr val="tx1"/>
                </a:solidFill>
                <a:effectLst/>
              </a:rPr>
              <a:t>  </a:t>
            </a:r>
            <a:r>
              <a:rPr lang="en-US" sz="2400" dirty="0">
                <a:solidFill>
                  <a:schemeClr val="tx1"/>
                </a:solidFill>
                <a:highlight>
                  <a:srgbClr val="FFFF00"/>
                </a:highlight>
              </a:rPr>
              <a:t>That’s great. Thanks.</a:t>
            </a:r>
            <a:endParaRPr lang="en-US" sz="2400" dirty="0">
              <a:solidFill>
                <a:schemeClr val="tx1"/>
              </a:solidFill>
              <a:effectLst/>
              <a:highlight>
                <a:srgbClr val="FFFF00"/>
              </a:highlight>
            </a:endParaRPr>
          </a:p>
        </p:txBody>
      </p:sp>
      <p:sp>
        <p:nvSpPr>
          <p:cNvPr id="5" name="Oval 4">
            <a:extLst>
              <a:ext uri="{FF2B5EF4-FFF2-40B4-BE49-F238E27FC236}">
                <a16:creationId xmlns:a16="http://schemas.microsoft.com/office/drawing/2014/main" id="{E5F49A64-E8E6-07B6-F953-41574C090C9A}"/>
              </a:ext>
            </a:extLst>
          </p:cNvPr>
          <p:cNvSpPr/>
          <p:nvPr/>
        </p:nvSpPr>
        <p:spPr>
          <a:xfrm>
            <a:off x="605014" y="167073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accent2"/>
                </a:solidFill>
              </a:rPr>
              <a:t>1</a:t>
            </a:r>
          </a:p>
        </p:txBody>
      </p:sp>
      <p:sp>
        <p:nvSpPr>
          <p:cNvPr id="6" name="Oval 5">
            <a:extLst>
              <a:ext uri="{FF2B5EF4-FFF2-40B4-BE49-F238E27FC236}">
                <a16:creationId xmlns:a16="http://schemas.microsoft.com/office/drawing/2014/main" id="{3EDF0EEF-11C3-62CC-A801-6C3AA16E34EE}"/>
              </a:ext>
            </a:extLst>
          </p:cNvPr>
          <p:cNvSpPr/>
          <p:nvPr/>
        </p:nvSpPr>
        <p:spPr>
          <a:xfrm>
            <a:off x="623531" y="329035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accent2"/>
                </a:solidFill>
              </a:rPr>
              <a:t>2</a:t>
            </a:r>
          </a:p>
        </p:txBody>
      </p:sp>
      <p:pic>
        <p:nvPicPr>
          <p:cNvPr id="7" name="Trac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8374" y="342658"/>
            <a:ext cx="609600" cy="6096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44443108"/>
              </p:ext>
            </p:extLst>
          </p:nvPr>
        </p:nvGraphicFramePr>
        <p:xfrm>
          <a:off x="1514763" y="4986511"/>
          <a:ext cx="7982158" cy="1402080"/>
        </p:xfrm>
        <a:graphic>
          <a:graphicData uri="http://schemas.openxmlformats.org/drawingml/2006/table">
            <a:tbl>
              <a:tblPr/>
              <a:tblGrid>
                <a:gridCol w="3991079">
                  <a:extLst>
                    <a:ext uri="{9D8B030D-6E8A-4147-A177-3AD203B41FA5}">
                      <a16:colId xmlns:a16="http://schemas.microsoft.com/office/drawing/2014/main" val="2703443098"/>
                    </a:ext>
                  </a:extLst>
                </a:gridCol>
                <a:gridCol w="3991079">
                  <a:extLst>
                    <a:ext uri="{9D8B030D-6E8A-4147-A177-3AD203B41FA5}">
                      <a16:colId xmlns:a16="http://schemas.microsoft.com/office/drawing/2014/main" val="3688202351"/>
                    </a:ext>
                  </a:extLst>
                </a:gridCol>
              </a:tblGrid>
              <a:tr h="485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Arial Narrow" panose="020B0606020202030204" pitchFamily="34" charset="0"/>
                        </a:rPr>
                        <a:t>H</a:t>
                      </a:r>
                      <a:r>
                        <a:rPr lang="en-VN" sz="2800" dirty="0" smtClean="0">
                          <a:latin typeface="Arial Narrow" panose="020B0606020202030204" pitchFamily="34" charset="0"/>
                        </a:rPr>
                        <a:t>ow to invite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H</a:t>
                      </a:r>
                      <a:r>
                        <a:rPr kumimoji="0" lang="en-VN" sz="2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ow to accept invitations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11016623"/>
                  </a:ext>
                </a:extLst>
              </a:tr>
              <a:tr h="829019">
                <a:tc>
                  <a:txBody>
                    <a:bodyPr/>
                    <a:lstStyle/>
                    <a:p>
                      <a:pPr algn="just"/>
                      <a:r>
                        <a:rPr lang="en-US" sz="2600" dirty="0">
                          <a:solidFill>
                            <a:srgbClr val="000000"/>
                          </a:solidFill>
                          <a:effectLst/>
                          <a:latin typeface="Arial Narrow" panose="020B0606020202030204" pitchFamily="34" charset="0"/>
                        </a:rPr>
                        <a:t>- Would you like + to V?</a:t>
                      </a:r>
                    </a:p>
                    <a:p>
                      <a:pPr algn="just"/>
                      <a:r>
                        <a:rPr lang="en-US" sz="2600" dirty="0">
                          <a:solidFill>
                            <a:srgbClr val="000000"/>
                          </a:solidFill>
                          <a:effectLst/>
                          <a:latin typeface="Arial Narrow" panose="020B0606020202030204" pitchFamily="34" charset="0"/>
                        </a:rPr>
                        <a:t>- Do you fancy + </a:t>
                      </a:r>
                      <a:r>
                        <a:rPr lang="en-US" sz="2600" dirty="0" err="1">
                          <a:solidFill>
                            <a:srgbClr val="000000"/>
                          </a:solidFill>
                          <a:effectLst/>
                          <a:latin typeface="Arial Narrow" panose="020B0606020202030204" pitchFamily="34" charset="0"/>
                        </a:rPr>
                        <a:t>Ving</a:t>
                      </a:r>
                      <a:r>
                        <a:rPr lang="en-US" sz="2600" dirty="0">
                          <a:solidFill>
                            <a:srgbClr val="000000"/>
                          </a:solidFill>
                          <a:effectLst/>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2600" dirty="0">
                          <a:solidFill>
                            <a:srgbClr val="000000"/>
                          </a:solidFill>
                          <a:effectLst/>
                          <a:latin typeface="Arial Narrow" panose="020B0606020202030204" pitchFamily="34" charset="0"/>
                        </a:rPr>
                        <a:t>- I'd love to. Thanks.</a:t>
                      </a:r>
                    </a:p>
                    <a:p>
                      <a:pPr algn="just"/>
                      <a:r>
                        <a:rPr lang="en-US" sz="2600" dirty="0">
                          <a:solidFill>
                            <a:srgbClr val="000000"/>
                          </a:solidFill>
                          <a:effectLst/>
                          <a:latin typeface="Arial Narrow" panose="020B0606020202030204" pitchFamily="34" charset="0"/>
                        </a:rPr>
                        <a:t>- That's great. Thanks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565059"/>
                  </a:ext>
                </a:extLst>
              </a:tr>
            </a:tbl>
          </a:graphicData>
        </a:graphic>
      </p:graphicFrame>
      <p:sp>
        <p:nvSpPr>
          <p:cNvPr id="10" name="Rounded Rectangle 9"/>
          <p:cNvSpPr/>
          <p:nvPr/>
        </p:nvSpPr>
        <p:spPr>
          <a:xfrm>
            <a:off x="623531" y="4316937"/>
            <a:ext cx="2119669" cy="459819"/>
          </a:xfrm>
          <a:prstGeom prst="roundRect">
            <a:avLst/>
          </a:prstGeom>
          <a:solidFill>
            <a:schemeClr val="bg1">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2400" b="1" dirty="0" smtClean="0">
                <a:solidFill>
                  <a:srgbClr val="FFFF00"/>
                </a:solidFill>
              </a:rPr>
              <a:t>* S</a:t>
            </a:r>
            <a:r>
              <a:rPr lang="en-VN" sz="2400" b="1" dirty="0">
                <a:solidFill>
                  <a:srgbClr val="FFFF00"/>
                </a:solidFill>
              </a:rPr>
              <a:t>tructur</a:t>
            </a:r>
            <a:r>
              <a:rPr lang="vi-VN" sz="2400" b="1" dirty="0">
                <a:solidFill>
                  <a:srgbClr val="FFFF00"/>
                </a:solidFill>
                <a:ea typeface="Calibri" panose="020F0502020204030204" pitchFamily="34" charset="0"/>
                <a:cs typeface="Calibri" panose="020F0502020204030204" pitchFamily="34" charset="0"/>
              </a:rPr>
              <a:t>es</a:t>
            </a:r>
            <a:endParaRPr lang="en-VN" sz="2400" b="1" dirty="0">
              <a:solidFill>
                <a:srgbClr val="FFFF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17" name="TextBox 16"/>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Box 25">
            <a:extLst>
              <a:ext uri="{FF2B5EF4-FFF2-40B4-BE49-F238E27FC236}">
                <a16:creationId xmlns:a16="http://schemas.microsoft.com/office/drawing/2014/main" id="{34C87722-B88C-4242-BBAB-786B74455F27}"/>
              </a:ext>
            </a:extLst>
          </p:cNvPr>
          <p:cNvSpPr txBox="1"/>
          <p:nvPr/>
        </p:nvSpPr>
        <p:spPr>
          <a:xfrm>
            <a:off x="880341" y="1293466"/>
            <a:ext cx="10939357" cy="195220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dirty="0"/>
              <a:t>Y</a:t>
            </a:r>
            <a:r>
              <a:rPr lang="en-US" sz="2800" dirty="0">
                <a:effectLst/>
              </a:rPr>
              <a:t>ou invite your friend to play badminton. </a:t>
            </a:r>
          </a:p>
          <a:p>
            <a:pPr marL="457200" indent="-457200">
              <a:lnSpc>
                <a:spcPct val="150000"/>
              </a:lnSpc>
              <a:buFont typeface="Arial" panose="020B0604020202020204" pitchFamily="34" charset="0"/>
              <a:buChar char="•"/>
            </a:pPr>
            <a:r>
              <a:rPr lang="en-US" sz="2800" dirty="0"/>
              <a:t>Y</a:t>
            </a:r>
            <a:r>
              <a:rPr lang="en-US" sz="2800" dirty="0">
                <a:effectLst/>
              </a:rPr>
              <a:t>ou invite your friend to make paper flowers with you. </a:t>
            </a:r>
          </a:p>
          <a:p>
            <a:pPr marL="457200" indent="-457200">
              <a:lnSpc>
                <a:spcPct val="150000"/>
              </a:lnSpc>
              <a:buFont typeface="Arial" panose="020B0604020202020204" pitchFamily="34" charset="0"/>
              <a:buChar char="•"/>
            </a:pPr>
            <a:r>
              <a:rPr lang="en-US" sz="2800" dirty="0"/>
              <a:t>Y</a:t>
            </a:r>
            <a:r>
              <a:rPr lang="en-US" sz="2800" dirty="0">
                <a:effectLst/>
              </a:rPr>
              <a:t>ou invite your friend to try your home-made pizza. </a:t>
            </a:r>
          </a:p>
        </p:txBody>
      </p:sp>
      <p:pic>
        <p:nvPicPr>
          <p:cNvPr id="2050" name="Picture 2" descr="Page 7 | Kids play badminton Vectors &amp; Illustrations for Free Download |  Freepik">
            <a:extLst>
              <a:ext uri="{FF2B5EF4-FFF2-40B4-BE49-F238E27FC236}">
                <a16:creationId xmlns:a16="http://schemas.microsoft.com/office/drawing/2014/main" id="{4F9CEAA2-F1B7-8276-3E18-EA7ED40B9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26" y="3527724"/>
            <a:ext cx="2446744" cy="2446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317" y="3714665"/>
            <a:ext cx="2254572" cy="22598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140" y="3712185"/>
            <a:ext cx="3413634" cy="243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0" r="1526" b="14145"/>
          <a:stretch/>
        </p:blipFill>
        <p:spPr bwMode="auto">
          <a:xfrm>
            <a:off x="7960545" y="1880540"/>
            <a:ext cx="3988645" cy="33472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0269" y="1459225"/>
            <a:ext cx="7477240" cy="523220"/>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pPr lvl="0"/>
            <a:r>
              <a:rPr lang="en-US" sz="2800" b="1" i="1" dirty="0" smtClean="0">
                <a:solidFill>
                  <a:srgbClr val="0070C0"/>
                </a:solidFill>
                <a:latin typeface="OpenSans"/>
              </a:rPr>
              <a:t>* </a:t>
            </a:r>
            <a:r>
              <a:rPr lang="vi-VN" sz="2800" b="1" i="1" dirty="0" smtClean="0">
                <a:solidFill>
                  <a:srgbClr val="0070C0"/>
                </a:solidFill>
                <a:latin typeface="OpenSans"/>
              </a:rPr>
              <a:t> </a:t>
            </a:r>
            <a:r>
              <a:rPr lang="vi-VN" sz="2800" b="1" i="1" dirty="0">
                <a:solidFill>
                  <a:srgbClr val="0070C0"/>
                </a:solidFill>
                <a:latin typeface="OpenSans"/>
              </a:rPr>
              <a:t>You invite your friend to play badminton.</a:t>
            </a:r>
            <a:endParaRPr lang="vi-VN" sz="2800" i="1" dirty="0">
              <a:solidFill>
                <a:srgbClr val="0070C0"/>
              </a:solidFill>
              <a:latin typeface="OpenSans"/>
            </a:endParaRPr>
          </a:p>
        </p:txBody>
      </p:sp>
      <p:sp>
        <p:nvSpPr>
          <p:cNvPr id="12" name="Rounded Rectangle 11"/>
          <p:cNvSpPr/>
          <p:nvPr/>
        </p:nvSpPr>
        <p:spPr>
          <a:xfrm>
            <a:off x="760269" y="2635845"/>
            <a:ext cx="6779491" cy="3016810"/>
          </a:xfrm>
          <a:prstGeom prst="roundRect">
            <a:avLst/>
          </a:prstGeom>
          <a:solidFill>
            <a:schemeClr val="accent4">
              <a:lumMod val="40000"/>
              <a:lumOff val="6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Rectangle 12"/>
          <p:cNvSpPr/>
          <p:nvPr/>
        </p:nvSpPr>
        <p:spPr>
          <a:xfrm>
            <a:off x="962276" y="2995131"/>
            <a:ext cx="6297505" cy="2031325"/>
          </a:xfrm>
          <a:prstGeom prst="rect">
            <a:avLst/>
          </a:prstGeom>
        </p:spPr>
        <p:txBody>
          <a:bodyPr wrap="square">
            <a:spAutoFit/>
          </a:bodyPr>
          <a:lstStyle/>
          <a:p>
            <a:pPr>
              <a:lnSpc>
                <a:spcPct val="150000"/>
              </a:lnSpc>
            </a:pPr>
            <a:r>
              <a:rPr lang="vi-VN" sz="2800" b="1" dirty="0" smtClean="0">
                <a:solidFill>
                  <a:srgbClr val="C00000"/>
                </a:solidFill>
                <a:latin typeface="OpenSans"/>
              </a:rPr>
              <a:t>A</a:t>
            </a:r>
            <a:r>
              <a:rPr lang="vi-VN" sz="2800" b="1" dirty="0">
                <a:solidFill>
                  <a:srgbClr val="C00000"/>
                </a:solidFill>
                <a:latin typeface="OpenSans"/>
              </a:rPr>
              <a:t>:</a:t>
            </a:r>
            <a:r>
              <a:rPr lang="vi-VN" sz="2800" dirty="0">
                <a:solidFill>
                  <a:srgbClr val="C00000"/>
                </a:solidFill>
                <a:latin typeface="OpenSans"/>
              </a:rPr>
              <a:t> </a:t>
            </a:r>
            <a:r>
              <a:rPr lang="vi-VN" sz="2800" i="1" dirty="0">
                <a:solidFill>
                  <a:srgbClr val="000000"/>
                </a:solidFill>
                <a:latin typeface="OpenSans"/>
              </a:rPr>
              <a:t>Would you like to play badminton with </a:t>
            </a:r>
            <a:r>
              <a:rPr lang="vi-VN" sz="2800" i="1" dirty="0" smtClean="0">
                <a:solidFill>
                  <a:srgbClr val="000000"/>
                </a:solidFill>
                <a:latin typeface="OpenSans"/>
              </a:rPr>
              <a:t>me </a:t>
            </a:r>
            <a:r>
              <a:rPr lang="vi-VN" sz="2800" i="1" dirty="0">
                <a:solidFill>
                  <a:srgbClr val="000000"/>
                </a:solidFill>
                <a:latin typeface="OpenSans"/>
              </a:rPr>
              <a:t>this Sunday afternoon</a:t>
            </a:r>
            <a:r>
              <a:rPr lang="vi-VN" sz="2800" i="1" dirty="0" smtClean="0">
                <a:solidFill>
                  <a:srgbClr val="000000"/>
                </a:solidFill>
                <a:latin typeface="OpenSans"/>
              </a:rPr>
              <a:t>?</a:t>
            </a:r>
            <a:endParaRPr lang="en-US" sz="2800" b="1" dirty="0" smtClean="0">
              <a:solidFill>
                <a:srgbClr val="0070C0"/>
              </a:solidFill>
              <a:latin typeface="OpenSans"/>
            </a:endParaRPr>
          </a:p>
          <a:p>
            <a:pPr>
              <a:lnSpc>
                <a:spcPct val="150000"/>
              </a:lnSpc>
            </a:pPr>
            <a:r>
              <a:rPr lang="vi-VN" sz="2800" b="1" dirty="0" smtClean="0">
                <a:solidFill>
                  <a:srgbClr val="0070C0"/>
                </a:solidFill>
                <a:latin typeface="OpenSans"/>
              </a:rPr>
              <a:t>B</a:t>
            </a:r>
            <a:r>
              <a:rPr lang="vi-VN" sz="2800" b="1" dirty="0">
                <a:solidFill>
                  <a:srgbClr val="0070C0"/>
                </a:solidFill>
                <a:latin typeface="OpenSans"/>
              </a:rPr>
              <a:t>:</a:t>
            </a:r>
            <a:r>
              <a:rPr lang="vi-VN" sz="2800" dirty="0">
                <a:solidFill>
                  <a:srgbClr val="000000"/>
                </a:solidFill>
                <a:latin typeface="OpenSans"/>
              </a:rPr>
              <a:t> </a:t>
            </a:r>
            <a:r>
              <a:rPr lang="vi-VN" sz="2800" i="1" dirty="0">
                <a:latin typeface="OpenSans"/>
              </a:rPr>
              <a:t>I'd love to. Thanks</a:t>
            </a:r>
            <a:r>
              <a:rPr lang="vi-VN" sz="2800" i="1" dirty="0" smtClean="0">
                <a:latin typeface="OpenSans"/>
              </a:rPr>
              <a:t>.</a:t>
            </a:r>
            <a:endParaRPr lang="vi-VN" sz="2800" i="1" dirty="0">
              <a:latin typeface="OpenSans"/>
            </a:endParaRPr>
          </a:p>
        </p:txBody>
      </p:sp>
    </p:spTree>
    <p:extLst>
      <p:ext uri="{BB962C8B-B14F-4D97-AF65-F5344CB8AC3E}">
        <p14:creationId xmlns:p14="http://schemas.microsoft.com/office/powerpoint/2010/main" val="13640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760269" y="2844800"/>
            <a:ext cx="6779491" cy="2410134"/>
          </a:xfrm>
          <a:prstGeom prst="roundRect">
            <a:avLst/>
          </a:prstGeom>
          <a:solidFill>
            <a:schemeClr val="accent5">
              <a:lumMod val="60000"/>
              <a:lumOff val="4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962276" y="2995131"/>
            <a:ext cx="6297505" cy="1951496"/>
          </a:xfrm>
          <a:prstGeom prst="rect">
            <a:avLst/>
          </a:prstGeom>
        </p:spPr>
        <p:txBody>
          <a:bodyPr wrap="square">
            <a:spAutoFit/>
          </a:bodyPr>
          <a:lstStyle/>
          <a:p>
            <a:pPr algn="just">
              <a:lnSpc>
                <a:spcPct val="150000"/>
              </a:lnSpc>
            </a:pPr>
            <a:r>
              <a:rPr lang="en-US" sz="2800" b="1" dirty="0">
                <a:solidFill>
                  <a:srgbClr val="0070C0"/>
                </a:solidFill>
                <a:latin typeface="Open Sans"/>
              </a:rPr>
              <a:t>Tom: </a:t>
            </a:r>
            <a:r>
              <a:rPr lang="en-US" sz="2800" i="1" dirty="0">
                <a:solidFill>
                  <a:srgbClr val="000000"/>
                </a:solidFill>
                <a:latin typeface="Open Sans"/>
              </a:rPr>
              <a:t>Do you fancy making paper flowers with me?</a:t>
            </a:r>
          </a:p>
          <a:p>
            <a:pPr algn="just">
              <a:lnSpc>
                <a:spcPct val="150000"/>
              </a:lnSpc>
            </a:pPr>
            <a:r>
              <a:rPr lang="en-US" sz="2800" b="1" dirty="0" err="1" smtClean="0">
                <a:solidFill>
                  <a:srgbClr val="EF4B66"/>
                </a:solidFill>
                <a:latin typeface="Open Sans"/>
              </a:rPr>
              <a:t>Linh</a:t>
            </a:r>
            <a:r>
              <a:rPr lang="en-US" sz="2800" b="1" dirty="0">
                <a:solidFill>
                  <a:srgbClr val="EF4B66"/>
                </a:solidFill>
                <a:latin typeface="Open Sans"/>
              </a:rPr>
              <a:t>: </a:t>
            </a:r>
            <a:r>
              <a:rPr lang="en-US" sz="2800" i="1" dirty="0">
                <a:solidFill>
                  <a:srgbClr val="000000"/>
                </a:solidFill>
                <a:latin typeface="Open Sans"/>
              </a:rPr>
              <a:t>That's great. Thanks</a:t>
            </a:r>
            <a:r>
              <a:rPr lang="en-US" sz="2800" i="1" dirty="0" smtClean="0">
                <a:solidFill>
                  <a:srgbClr val="000000"/>
                </a:solidFill>
                <a:latin typeface="Open Sans"/>
              </a:rPr>
              <a:t>.</a:t>
            </a:r>
            <a:r>
              <a:rPr lang="vi-VN" sz="2800" dirty="0">
                <a:solidFill>
                  <a:srgbClr val="000000"/>
                </a:solidFill>
                <a:latin typeface="OpenSans"/>
              </a:rPr>
              <a:t> </a:t>
            </a:r>
            <a:endParaRPr lang="vi-VN" sz="2800" i="1" dirty="0">
              <a:latin typeface="OpenSans"/>
            </a:endParaRPr>
          </a:p>
        </p:txBody>
      </p:sp>
      <p:sp>
        <p:nvSpPr>
          <p:cNvPr id="2" name="Rectangle 1"/>
          <p:cNvSpPr/>
          <p:nvPr/>
        </p:nvSpPr>
        <p:spPr>
          <a:xfrm>
            <a:off x="760269" y="1313002"/>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smtClean="0">
                <a:solidFill>
                  <a:srgbClr val="0070C0"/>
                </a:solidFill>
              </a:rPr>
              <a:t>* You </a:t>
            </a:r>
            <a:r>
              <a:rPr lang="en-US" sz="2800" b="1" i="1" dirty="0">
                <a:solidFill>
                  <a:srgbClr val="0070C0"/>
                </a:solidFill>
              </a:rPr>
              <a:t>invite your friend to make paper flowers with you. </a:t>
            </a:r>
          </a:p>
        </p:txBody>
      </p:sp>
      <p:pic>
        <p:nvPicPr>
          <p:cNvPr id="14"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5589" y="2377079"/>
            <a:ext cx="3199866" cy="320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760269" y="2844800"/>
            <a:ext cx="6822786" cy="2586182"/>
          </a:xfrm>
          <a:prstGeom prst="round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962276" y="2995131"/>
            <a:ext cx="6297505" cy="2031325"/>
          </a:xfrm>
          <a:prstGeom prst="rect">
            <a:avLst/>
          </a:prstGeom>
        </p:spPr>
        <p:txBody>
          <a:bodyPr wrap="square">
            <a:spAutoFit/>
          </a:bodyPr>
          <a:lstStyle/>
          <a:p>
            <a:pPr algn="just">
              <a:lnSpc>
                <a:spcPct val="150000"/>
              </a:lnSpc>
            </a:pPr>
            <a:r>
              <a:rPr lang="en-US" sz="2800" dirty="0" err="1" smtClean="0">
                <a:solidFill>
                  <a:srgbClr val="C00000"/>
                </a:solidFill>
                <a:latin typeface="Open Sans"/>
              </a:rPr>
              <a:t>Huy</a:t>
            </a:r>
            <a:r>
              <a:rPr lang="en-US" sz="2800" dirty="0" smtClean="0">
                <a:solidFill>
                  <a:srgbClr val="C00000"/>
                </a:solidFill>
                <a:latin typeface="Open Sans"/>
              </a:rPr>
              <a:t>: </a:t>
            </a:r>
            <a:r>
              <a:rPr lang="en-US" sz="2800" i="1" dirty="0" smtClean="0">
                <a:solidFill>
                  <a:srgbClr val="000000"/>
                </a:solidFill>
                <a:latin typeface="Open Sans"/>
              </a:rPr>
              <a:t>Would </a:t>
            </a:r>
            <a:r>
              <a:rPr lang="en-US" sz="2800" i="1" dirty="0">
                <a:solidFill>
                  <a:srgbClr val="000000"/>
                </a:solidFill>
                <a:latin typeface="Open Sans"/>
              </a:rPr>
              <a:t>you like to try my home-made pizza?</a:t>
            </a:r>
          </a:p>
          <a:p>
            <a:pPr algn="just">
              <a:lnSpc>
                <a:spcPct val="150000"/>
              </a:lnSpc>
            </a:pPr>
            <a:r>
              <a:rPr lang="en-US" sz="2800" dirty="0" err="1" smtClean="0">
                <a:solidFill>
                  <a:srgbClr val="669900"/>
                </a:solidFill>
                <a:latin typeface="Open Sans"/>
              </a:rPr>
              <a:t>Huong</a:t>
            </a:r>
            <a:r>
              <a:rPr lang="en-US" sz="2800" dirty="0" smtClean="0">
                <a:solidFill>
                  <a:srgbClr val="669900"/>
                </a:solidFill>
                <a:latin typeface="Open Sans"/>
              </a:rPr>
              <a:t>: </a:t>
            </a:r>
            <a:r>
              <a:rPr lang="en-US" sz="2800" i="1" dirty="0">
                <a:solidFill>
                  <a:srgbClr val="000000"/>
                </a:solidFill>
                <a:latin typeface="Open Sans"/>
              </a:rPr>
              <a:t>I'd love to. Thanks.</a:t>
            </a:r>
            <a:endParaRPr lang="en-US" sz="2800" b="0" i="1" dirty="0">
              <a:solidFill>
                <a:srgbClr val="000000"/>
              </a:solidFill>
              <a:effectLst/>
              <a:latin typeface="Open Sans"/>
            </a:endParaRPr>
          </a:p>
        </p:txBody>
      </p:sp>
      <p:sp>
        <p:nvSpPr>
          <p:cNvPr id="2" name="Rectangle 1"/>
          <p:cNvSpPr/>
          <p:nvPr/>
        </p:nvSpPr>
        <p:spPr>
          <a:xfrm>
            <a:off x="760269" y="1313002"/>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smtClean="0">
                <a:solidFill>
                  <a:srgbClr val="0070C0"/>
                </a:solidFill>
              </a:rPr>
              <a:t>* </a:t>
            </a:r>
            <a:r>
              <a:rPr lang="en-US" sz="2800" b="1" i="1" dirty="0">
                <a:solidFill>
                  <a:srgbClr val="0070C0"/>
                </a:solidFill>
              </a:rPr>
              <a:t>You invite your friend to try your home-made pizza. </a:t>
            </a:r>
          </a:p>
        </p:txBody>
      </p:sp>
      <p:pic>
        <p:nvPicPr>
          <p:cNvPr id="10"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212" y="2494777"/>
            <a:ext cx="3808351" cy="311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3951</TotalTime>
  <Words>571</Words>
  <Application>Microsoft Office PowerPoint</Application>
  <PresentationFormat>Widescreen</PresentationFormat>
  <Paragraphs>101</Paragraphs>
  <Slides>16</Slides>
  <Notes>7</Notes>
  <HiddenSlides>0</HiddenSlides>
  <MMClips>5</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Arial Narrow</vt:lpstr>
      <vt:lpstr>Calibri</vt:lpstr>
      <vt:lpstr>Georgia</vt:lpstr>
      <vt:lpstr>inherit</vt:lpstr>
      <vt:lpstr>Mongolian Baiti</vt:lpstr>
      <vt:lpstr>Myriad Pro</vt:lpstr>
      <vt:lpstr>MyriadPro-Regular</vt:lpstr>
      <vt:lpstr>Open Sans</vt:lpstr>
      <vt:lpstr>OpenSans</vt:lpstr>
      <vt:lpstr>OpenSansBold</vt:lpstr>
      <vt:lpstr>Trebuchet MS</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230</cp:revision>
  <dcterms:created xsi:type="dcterms:W3CDTF">2020-12-09T02:04:09Z</dcterms:created>
  <dcterms:modified xsi:type="dcterms:W3CDTF">2023-09-15T01:36:13Z</dcterms:modified>
</cp:coreProperties>
</file>